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3" r:id="rId6"/>
    <p:sldId id="261" r:id="rId7"/>
    <p:sldId id="262" r:id="rId8"/>
    <p:sldId id="264" r:id="rId9"/>
    <p:sldId id="265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-211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18" Type="http://schemas.openxmlformats.org/officeDocument/2006/relationships/image" Target="../media/image19.wmf"/><Relationship Id="rId3" Type="http://schemas.openxmlformats.org/officeDocument/2006/relationships/image" Target="../media/image4.wmf"/><Relationship Id="rId21" Type="http://schemas.openxmlformats.org/officeDocument/2006/relationships/image" Target="../media/image22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17" Type="http://schemas.openxmlformats.org/officeDocument/2006/relationships/image" Target="../media/image18.wmf"/><Relationship Id="rId2" Type="http://schemas.openxmlformats.org/officeDocument/2006/relationships/image" Target="../media/image3.wmf"/><Relationship Id="rId16" Type="http://schemas.openxmlformats.org/officeDocument/2006/relationships/image" Target="../media/image17.wmf"/><Relationship Id="rId20" Type="http://schemas.openxmlformats.org/officeDocument/2006/relationships/image" Target="../media/image21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5" Type="http://schemas.openxmlformats.org/officeDocument/2006/relationships/image" Target="../media/image16.wmf"/><Relationship Id="rId23" Type="http://schemas.openxmlformats.org/officeDocument/2006/relationships/image" Target="../media/image24.wmf"/><Relationship Id="rId10" Type="http://schemas.openxmlformats.org/officeDocument/2006/relationships/image" Target="../media/image11.wmf"/><Relationship Id="rId19" Type="http://schemas.openxmlformats.org/officeDocument/2006/relationships/image" Target="../media/image20.wmf"/><Relationship Id="rId4" Type="http://schemas.openxmlformats.org/officeDocument/2006/relationships/image" Target="../media/image5.wmf"/><Relationship Id="rId9" Type="http://schemas.openxmlformats.org/officeDocument/2006/relationships/image" Target="../media/image10.wmf"/><Relationship Id="rId14" Type="http://schemas.openxmlformats.org/officeDocument/2006/relationships/image" Target="../media/image15.wmf"/><Relationship Id="rId22" Type="http://schemas.openxmlformats.org/officeDocument/2006/relationships/image" Target="../media/image23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31.wmf"/><Relationship Id="rId13" Type="http://schemas.openxmlformats.org/officeDocument/2006/relationships/image" Target="../media/image36.wmf"/><Relationship Id="rId18" Type="http://schemas.openxmlformats.org/officeDocument/2006/relationships/image" Target="../media/image39.wmf"/><Relationship Id="rId26" Type="http://schemas.openxmlformats.org/officeDocument/2006/relationships/image" Target="../media/image47.wmf"/><Relationship Id="rId3" Type="http://schemas.openxmlformats.org/officeDocument/2006/relationships/image" Target="../media/image27.wmf"/><Relationship Id="rId21" Type="http://schemas.openxmlformats.org/officeDocument/2006/relationships/image" Target="../media/image42.wmf"/><Relationship Id="rId7" Type="http://schemas.openxmlformats.org/officeDocument/2006/relationships/image" Target="../media/image30.wmf"/><Relationship Id="rId12" Type="http://schemas.openxmlformats.org/officeDocument/2006/relationships/image" Target="../media/image35.wmf"/><Relationship Id="rId17" Type="http://schemas.openxmlformats.org/officeDocument/2006/relationships/image" Target="../media/image38.wmf"/><Relationship Id="rId25" Type="http://schemas.openxmlformats.org/officeDocument/2006/relationships/image" Target="../media/image46.wmf"/><Relationship Id="rId2" Type="http://schemas.openxmlformats.org/officeDocument/2006/relationships/image" Target="../media/image26.wmf"/><Relationship Id="rId16" Type="http://schemas.openxmlformats.org/officeDocument/2006/relationships/image" Target="../media/image37.wmf"/><Relationship Id="rId20" Type="http://schemas.openxmlformats.org/officeDocument/2006/relationships/image" Target="../media/image41.wmf"/><Relationship Id="rId29" Type="http://schemas.openxmlformats.org/officeDocument/2006/relationships/image" Target="../media/image49.wmf"/><Relationship Id="rId1" Type="http://schemas.openxmlformats.org/officeDocument/2006/relationships/image" Target="../media/image25.wmf"/><Relationship Id="rId6" Type="http://schemas.openxmlformats.org/officeDocument/2006/relationships/image" Target="../media/image7.wmf"/><Relationship Id="rId11" Type="http://schemas.openxmlformats.org/officeDocument/2006/relationships/image" Target="../media/image34.wmf"/><Relationship Id="rId24" Type="http://schemas.openxmlformats.org/officeDocument/2006/relationships/image" Target="../media/image45.wmf"/><Relationship Id="rId5" Type="http://schemas.openxmlformats.org/officeDocument/2006/relationships/image" Target="../media/image29.wmf"/><Relationship Id="rId15" Type="http://schemas.openxmlformats.org/officeDocument/2006/relationships/image" Target="../media/image15.wmf"/><Relationship Id="rId23" Type="http://schemas.openxmlformats.org/officeDocument/2006/relationships/image" Target="../media/image44.wmf"/><Relationship Id="rId28" Type="http://schemas.openxmlformats.org/officeDocument/2006/relationships/image" Target="../media/image24.wmf"/><Relationship Id="rId10" Type="http://schemas.openxmlformats.org/officeDocument/2006/relationships/image" Target="../media/image33.wmf"/><Relationship Id="rId19" Type="http://schemas.openxmlformats.org/officeDocument/2006/relationships/image" Target="../media/image40.wmf"/><Relationship Id="rId4" Type="http://schemas.openxmlformats.org/officeDocument/2006/relationships/image" Target="../media/image28.wmf"/><Relationship Id="rId9" Type="http://schemas.openxmlformats.org/officeDocument/2006/relationships/image" Target="../media/image32.wmf"/><Relationship Id="rId14" Type="http://schemas.openxmlformats.org/officeDocument/2006/relationships/image" Target="../media/image14.wmf"/><Relationship Id="rId22" Type="http://schemas.openxmlformats.org/officeDocument/2006/relationships/image" Target="../media/image43.wmf"/><Relationship Id="rId27" Type="http://schemas.openxmlformats.org/officeDocument/2006/relationships/image" Target="../media/image4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6" Type="http://schemas.openxmlformats.org/officeDocument/2006/relationships/image" Target="../media/image63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71.wmf"/><Relationship Id="rId3" Type="http://schemas.openxmlformats.org/officeDocument/2006/relationships/image" Target="../media/image66.wmf"/><Relationship Id="rId7" Type="http://schemas.openxmlformats.org/officeDocument/2006/relationships/image" Target="../media/image70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6" Type="http://schemas.openxmlformats.org/officeDocument/2006/relationships/image" Target="../media/image69.wmf"/><Relationship Id="rId5" Type="http://schemas.openxmlformats.org/officeDocument/2006/relationships/image" Target="../media/image68.wmf"/><Relationship Id="rId4" Type="http://schemas.openxmlformats.org/officeDocument/2006/relationships/image" Target="../media/image6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21E36F-ABF7-495A-8FAE-7EF647BE0EE0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8E03C-6328-48C7-A2AE-372592EF2CB9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8E03C-6328-48C7-A2AE-372592EF2CB9}" type="slidenum">
              <a:rPr lang="en-CA" smtClean="0"/>
              <a:t>1</a:t>
            </a:fld>
            <a:endParaRPr lang="en-C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8E03C-6328-48C7-A2AE-372592EF2CB9}" type="slidenum">
              <a:rPr lang="en-CA" smtClean="0"/>
              <a:t>2</a:t>
            </a:fld>
            <a:endParaRPr lang="en-CA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8E03C-6328-48C7-A2AE-372592EF2CB9}" type="slidenum">
              <a:rPr lang="en-CA" smtClean="0"/>
              <a:t>3</a:t>
            </a:fld>
            <a:endParaRPr lang="en-CA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8E03C-6328-48C7-A2AE-372592EF2CB9}" type="slidenum">
              <a:rPr lang="en-CA" smtClean="0"/>
              <a:t>4</a:t>
            </a:fld>
            <a:endParaRPr lang="en-CA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8E03C-6328-48C7-A2AE-372592EF2CB9}" type="slidenum">
              <a:rPr lang="en-CA" smtClean="0"/>
              <a:t>5</a:t>
            </a:fld>
            <a:endParaRPr lang="en-CA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8E03C-6328-48C7-A2AE-372592EF2CB9}" type="slidenum">
              <a:rPr lang="en-CA" smtClean="0"/>
              <a:t>6</a:t>
            </a:fld>
            <a:endParaRPr lang="en-C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8E03C-6328-48C7-A2AE-372592EF2CB9}" type="slidenum">
              <a:rPr lang="en-CA" smtClean="0"/>
              <a:t>7</a:t>
            </a:fld>
            <a:endParaRPr lang="en-C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5AF2F2-44E8-4136-B398-19AAB1EB791B}" type="slidenum">
              <a:rPr lang="en-CA" smtClean="0"/>
              <a:pPr/>
              <a:t>8</a:t>
            </a:fld>
            <a:endParaRPr lang="en-C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8E03C-6328-48C7-A2AE-372592EF2CB9}" type="slidenum">
              <a:rPr lang="en-CA" smtClean="0"/>
              <a:t>9</a:t>
            </a:fld>
            <a:endParaRPr lang="en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7CC45F8-3B36-43DD-AADF-586F62F228E8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4BDBCBC-C0C4-48DA-8B4B-E1ABCC435096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5F8-3B36-43DD-AADF-586F62F228E8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BCBC-C0C4-48DA-8B4B-E1ABCC43509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5F8-3B36-43DD-AADF-586F62F228E8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BCBC-C0C4-48DA-8B4B-E1ABCC43509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CC45F8-3B36-43DD-AADF-586F62F228E8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BDBCBC-C0C4-48DA-8B4B-E1ABCC435096}" type="slidenum">
              <a:rPr lang="en-CA" smtClean="0"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7CC45F8-3B36-43DD-AADF-586F62F228E8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4BDBCBC-C0C4-48DA-8B4B-E1ABCC435096}" type="slidenum">
              <a:rPr lang="en-CA" smtClean="0"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5F8-3B36-43DD-AADF-586F62F228E8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BCBC-C0C4-48DA-8B4B-E1ABCC435096}" type="slidenum">
              <a:rPr lang="en-CA" smtClean="0"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5F8-3B36-43DD-AADF-586F62F228E8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BCBC-C0C4-48DA-8B4B-E1ABCC435096}" type="slidenum">
              <a:rPr lang="en-CA" smtClean="0"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CC45F8-3B36-43DD-AADF-586F62F228E8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BDBCBC-C0C4-48DA-8B4B-E1ABCC435096}" type="slidenum">
              <a:rPr lang="en-CA" smtClean="0"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C45F8-3B36-43DD-AADF-586F62F228E8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BDBCBC-C0C4-48DA-8B4B-E1ABCC435096}" type="slidenum">
              <a:rPr lang="en-CA" smtClean="0"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7CC45F8-3B36-43DD-AADF-586F62F228E8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4BDBCBC-C0C4-48DA-8B4B-E1ABCC435096}" type="slidenum">
              <a:rPr lang="en-CA" smtClean="0"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7CC45F8-3B36-43DD-AADF-586F62F228E8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BDBCBC-C0C4-48DA-8B4B-E1ABCC435096}" type="slidenum">
              <a:rPr lang="en-CA" smtClean="0"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7CC45F8-3B36-43DD-AADF-586F62F228E8}" type="datetimeFigureOut">
              <a:rPr lang="en-CA" smtClean="0"/>
              <a:t>25/02/2013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4BDBCBC-C0C4-48DA-8B4B-E1ABCC435096}" type="slidenum">
              <a:rPr lang="en-CA" smtClean="0"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oleObject" Target="../embeddings/oleObject10.bin"/><Relationship Id="rId18" Type="http://schemas.openxmlformats.org/officeDocument/2006/relationships/oleObject" Target="../embeddings/oleObject15.bin"/><Relationship Id="rId26" Type="http://schemas.openxmlformats.org/officeDocument/2006/relationships/oleObject" Target="../embeddings/oleObject23.bin"/><Relationship Id="rId3" Type="http://schemas.openxmlformats.org/officeDocument/2006/relationships/notesSlide" Target="../notesSlides/notesSlide2.xml"/><Relationship Id="rId21" Type="http://schemas.openxmlformats.org/officeDocument/2006/relationships/oleObject" Target="../embeddings/oleObject18.bin"/><Relationship Id="rId34" Type="http://schemas.openxmlformats.org/officeDocument/2006/relationships/oleObject" Target="../embeddings/oleObject31.bin"/><Relationship Id="rId7" Type="http://schemas.openxmlformats.org/officeDocument/2006/relationships/oleObject" Target="../embeddings/oleObject4.bin"/><Relationship Id="rId12" Type="http://schemas.openxmlformats.org/officeDocument/2006/relationships/oleObject" Target="../embeddings/oleObject9.bin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22.bin"/><Relationship Id="rId33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7.bin"/><Relationship Id="rId29" Type="http://schemas.openxmlformats.org/officeDocument/2006/relationships/oleObject" Target="../embeddings/oleObject26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24" Type="http://schemas.openxmlformats.org/officeDocument/2006/relationships/oleObject" Target="../embeddings/oleObject21.bin"/><Relationship Id="rId32" Type="http://schemas.openxmlformats.org/officeDocument/2006/relationships/oleObject" Target="../embeddings/oleObject29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12.bin"/><Relationship Id="rId23" Type="http://schemas.openxmlformats.org/officeDocument/2006/relationships/oleObject" Target="../embeddings/oleObject20.bin"/><Relationship Id="rId28" Type="http://schemas.openxmlformats.org/officeDocument/2006/relationships/oleObject" Target="../embeddings/oleObject25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7.bin"/><Relationship Id="rId19" Type="http://schemas.openxmlformats.org/officeDocument/2006/relationships/oleObject" Target="../embeddings/oleObject16.bin"/><Relationship Id="rId31" Type="http://schemas.openxmlformats.org/officeDocument/2006/relationships/oleObject" Target="../embeddings/oleObject28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Relationship Id="rId14" Type="http://schemas.openxmlformats.org/officeDocument/2006/relationships/oleObject" Target="../embeddings/oleObject11.bin"/><Relationship Id="rId22" Type="http://schemas.openxmlformats.org/officeDocument/2006/relationships/oleObject" Target="../embeddings/oleObject19.bin"/><Relationship Id="rId27" Type="http://schemas.openxmlformats.org/officeDocument/2006/relationships/oleObject" Target="../embeddings/oleObject24.bin"/><Relationship Id="rId30" Type="http://schemas.openxmlformats.org/officeDocument/2006/relationships/oleObject" Target="../embeddings/oleObject27.bin"/><Relationship Id="rId35" Type="http://schemas.openxmlformats.org/officeDocument/2006/relationships/oleObject" Target="../embeddings/oleObject3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7.bin"/><Relationship Id="rId13" Type="http://schemas.openxmlformats.org/officeDocument/2006/relationships/oleObject" Target="../embeddings/oleObject42.bin"/><Relationship Id="rId18" Type="http://schemas.openxmlformats.org/officeDocument/2006/relationships/oleObject" Target="../embeddings/oleObject47.bin"/><Relationship Id="rId26" Type="http://schemas.openxmlformats.org/officeDocument/2006/relationships/oleObject" Target="../embeddings/oleObject55.bin"/><Relationship Id="rId3" Type="http://schemas.openxmlformats.org/officeDocument/2006/relationships/notesSlide" Target="../notesSlides/notesSlide4.xml"/><Relationship Id="rId21" Type="http://schemas.openxmlformats.org/officeDocument/2006/relationships/oleObject" Target="../embeddings/oleObject50.bin"/><Relationship Id="rId34" Type="http://schemas.openxmlformats.org/officeDocument/2006/relationships/oleObject" Target="../embeddings/oleObject63.bin"/><Relationship Id="rId7" Type="http://schemas.openxmlformats.org/officeDocument/2006/relationships/oleObject" Target="../embeddings/oleObject36.bin"/><Relationship Id="rId12" Type="http://schemas.openxmlformats.org/officeDocument/2006/relationships/oleObject" Target="../embeddings/oleObject41.bin"/><Relationship Id="rId17" Type="http://schemas.openxmlformats.org/officeDocument/2006/relationships/oleObject" Target="../embeddings/oleObject46.bin"/><Relationship Id="rId25" Type="http://schemas.openxmlformats.org/officeDocument/2006/relationships/oleObject" Target="../embeddings/oleObject54.bin"/><Relationship Id="rId3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5.bin"/><Relationship Id="rId20" Type="http://schemas.openxmlformats.org/officeDocument/2006/relationships/oleObject" Target="../embeddings/oleObject49.bin"/><Relationship Id="rId29" Type="http://schemas.openxmlformats.org/officeDocument/2006/relationships/oleObject" Target="../embeddings/oleObject58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5.bin"/><Relationship Id="rId11" Type="http://schemas.openxmlformats.org/officeDocument/2006/relationships/oleObject" Target="../embeddings/oleObject40.bin"/><Relationship Id="rId24" Type="http://schemas.openxmlformats.org/officeDocument/2006/relationships/oleObject" Target="../embeddings/oleObject53.bin"/><Relationship Id="rId32" Type="http://schemas.openxmlformats.org/officeDocument/2006/relationships/oleObject" Target="../embeddings/oleObject61.bin"/><Relationship Id="rId37" Type="http://schemas.openxmlformats.org/officeDocument/2006/relationships/hyperlink" Target="http://www.bcmath.ca/" TargetMode="External"/><Relationship Id="rId5" Type="http://schemas.openxmlformats.org/officeDocument/2006/relationships/oleObject" Target="../embeddings/oleObject34.bin"/><Relationship Id="rId15" Type="http://schemas.openxmlformats.org/officeDocument/2006/relationships/oleObject" Target="../embeddings/oleObject44.bin"/><Relationship Id="rId23" Type="http://schemas.openxmlformats.org/officeDocument/2006/relationships/oleObject" Target="../embeddings/oleObject52.bin"/><Relationship Id="rId28" Type="http://schemas.openxmlformats.org/officeDocument/2006/relationships/oleObject" Target="../embeddings/oleObject57.bin"/><Relationship Id="rId36" Type="http://schemas.openxmlformats.org/officeDocument/2006/relationships/oleObject" Target="../embeddings/oleObject65.bin"/><Relationship Id="rId10" Type="http://schemas.openxmlformats.org/officeDocument/2006/relationships/oleObject" Target="../embeddings/oleObject39.bin"/><Relationship Id="rId19" Type="http://schemas.openxmlformats.org/officeDocument/2006/relationships/oleObject" Target="../embeddings/oleObject48.bin"/><Relationship Id="rId31" Type="http://schemas.openxmlformats.org/officeDocument/2006/relationships/oleObject" Target="../embeddings/oleObject60.bin"/><Relationship Id="rId4" Type="http://schemas.openxmlformats.org/officeDocument/2006/relationships/oleObject" Target="../embeddings/oleObject33.bin"/><Relationship Id="rId9" Type="http://schemas.openxmlformats.org/officeDocument/2006/relationships/oleObject" Target="../embeddings/oleObject38.bin"/><Relationship Id="rId14" Type="http://schemas.openxmlformats.org/officeDocument/2006/relationships/oleObject" Target="../embeddings/oleObject43.bin"/><Relationship Id="rId22" Type="http://schemas.openxmlformats.org/officeDocument/2006/relationships/oleObject" Target="../embeddings/oleObject51.bin"/><Relationship Id="rId27" Type="http://schemas.openxmlformats.org/officeDocument/2006/relationships/oleObject" Target="../embeddings/oleObject56.bin"/><Relationship Id="rId30" Type="http://schemas.openxmlformats.org/officeDocument/2006/relationships/oleObject" Target="../embeddings/oleObject59.bin"/><Relationship Id="rId35" Type="http://schemas.openxmlformats.org/officeDocument/2006/relationships/oleObject" Target="../embeddings/oleObject6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68.bin"/><Relationship Id="rId5" Type="http://schemas.openxmlformats.org/officeDocument/2006/relationships/oleObject" Target="../embeddings/oleObject67.bin"/><Relationship Id="rId4" Type="http://schemas.openxmlformats.org/officeDocument/2006/relationships/oleObject" Target="../embeddings/oleObject6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3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1.bin"/><Relationship Id="rId5" Type="http://schemas.openxmlformats.org/officeDocument/2006/relationships/oleObject" Target="../embeddings/oleObject70.bin"/><Relationship Id="rId4" Type="http://schemas.openxmlformats.org/officeDocument/2006/relationships/oleObject" Target="../embeddings/oleObject69.bin"/><Relationship Id="rId9" Type="http://schemas.openxmlformats.org/officeDocument/2006/relationships/hyperlink" Target="http://www.bcmath.ca/" TargetMode="Externa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8.bin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7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6.bin"/><Relationship Id="rId5" Type="http://schemas.openxmlformats.org/officeDocument/2006/relationships/oleObject" Target="../embeddings/oleObject75.bin"/><Relationship Id="rId10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74.bin"/><Relationship Id="rId9" Type="http://schemas.openxmlformats.org/officeDocument/2006/relationships/oleObject" Target="../embeddings/oleObject79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3.bin"/><Relationship Id="rId13" Type="http://schemas.openxmlformats.org/officeDocument/2006/relationships/hyperlink" Target="http://www.bcmath.ca/" TargetMode="External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oleObject82.bin"/><Relationship Id="rId12" Type="http://schemas.openxmlformats.org/officeDocument/2006/relationships/oleObject" Target="../embeddings/oleObject8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81.bin"/><Relationship Id="rId11" Type="http://schemas.openxmlformats.org/officeDocument/2006/relationships/oleObject" Target="../embeddings/oleObject86.bin"/><Relationship Id="rId5" Type="http://schemas.openxmlformats.org/officeDocument/2006/relationships/oleObject" Target="../embeddings/oleObject80.bin"/><Relationship Id="rId10" Type="http://schemas.openxmlformats.org/officeDocument/2006/relationships/oleObject" Target="../embeddings/oleObject85.bin"/><Relationship Id="rId4" Type="http://schemas.openxmlformats.org/officeDocument/2006/relationships/image" Target="../media/image72.png"/><Relationship Id="rId9" Type="http://schemas.openxmlformats.org/officeDocument/2006/relationships/oleObject" Target="../embeddings/oleObject84.bin"/><Relationship Id="rId14" Type="http://schemas.openxmlformats.org/officeDocument/2006/relationships/oleObject" Target="../embeddings/oleObject8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Section 5.5 </a:t>
            </a:r>
            <a:br>
              <a:rPr lang="en-CA" dirty="0" smtClean="0"/>
            </a:br>
            <a:r>
              <a:rPr lang="en-CA" dirty="0" smtClean="0"/>
              <a:t>Solving Inequalities with Squares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681351" y="6613525"/>
            <a:ext cx="43300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639762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 smtClean="0"/>
              <a:t>Example: Solve the Following Inequalities:</a:t>
            </a:r>
            <a:endParaRPr lang="en-CA" dirty="0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601788" y="1135063"/>
          <a:ext cx="1255712" cy="609600"/>
        </p:xfrm>
        <a:graphic>
          <a:graphicData uri="http://schemas.openxmlformats.org/presentationml/2006/ole">
            <p:oleObj spid="_x0000_s1026" name="Equation" r:id="rId4" imgW="444240" imgH="215640" progId="Equation.DSMT4">
              <p:embed/>
            </p:oleObj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428625" y="5359400"/>
          <a:ext cx="3587750" cy="501650"/>
        </p:xfrm>
        <a:graphic>
          <a:graphicData uri="http://schemas.openxmlformats.org/presentationml/2006/ole">
            <p:oleObj spid="_x0000_s1027" name="Equation" r:id="rId5" imgW="1269720" imgH="177480" progId="Equation.DSMT4">
              <p:embed/>
            </p:oleObj>
          </a:graphicData>
        </a:graphic>
      </p:graphicFrame>
      <p:cxnSp>
        <p:nvCxnSpPr>
          <p:cNvPr id="12" name="Straight Connector 11"/>
          <p:cNvCxnSpPr/>
          <p:nvPr/>
        </p:nvCxnSpPr>
        <p:spPr>
          <a:xfrm flipV="1">
            <a:off x="214313" y="2190750"/>
            <a:ext cx="40719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1214438" y="2389188"/>
          <a:ext cx="485775" cy="373062"/>
        </p:xfrm>
        <a:graphic>
          <a:graphicData uri="http://schemas.openxmlformats.org/presentationml/2006/ole">
            <p:oleObj spid="_x0000_s1028" name="Equation" r:id="rId6" imgW="215640" imgH="177480" progId="Equation.DSMT4">
              <p:embed/>
            </p:oleObj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 flipH="1" flipV="1">
            <a:off x="1392238" y="222567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2814638" y="2405063"/>
          <a:ext cx="257175" cy="373062"/>
        </p:xfrm>
        <a:graphic>
          <a:graphicData uri="http://schemas.openxmlformats.org/presentationml/2006/ole">
            <p:oleObj spid="_x0000_s1029" name="Equation" r:id="rId7" imgW="114120" imgH="177480" progId="Equation.DSMT4">
              <p:embed/>
            </p:oleObj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 flipH="1" flipV="1">
            <a:off x="2820988" y="2225675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0"/>
          <p:cNvGraphicFramePr>
            <a:graphicFrameLocks noChangeAspect="1"/>
          </p:cNvGraphicFramePr>
          <p:nvPr/>
        </p:nvGraphicFramePr>
        <p:xfrm>
          <a:off x="500063" y="2333625"/>
          <a:ext cx="428625" cy="714375"/>
        </p:xfrm>
        <a:graphic>
          <a:graphicData uri="http://schemas.openxmlformats.org/presentationml/2006/ole">
            <p:oleObj spid="_x0000_s1030" name="Equation" r:id="rId8" imgW="228600" imgH="380880" progId="Equation.DSMT4">
              <p:embed/>
            </p:oleObj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2143125" y="2333625"/>
          <a:ext cx="261938" cy="714375"/>
        </p:xfrm>
        <a:graphic>
          <a:graphicData uri="http://schemas.openxmlformats.org/presentationml/2006/ole">
            <p:oleObj spid="_x0000_s1031" name="Equation" r:id="rId9" imgW="139680" imgH="380880" progId="Equation.DSMT4">
              <p:embed/>
            </p:oleObj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3500438" y="2333625"/>
          <a:ext cx="261937" cy="714375"/>
        </p:xfrm>
        <a:graphic>
          <a:graphicData uri="http://schemas.openxmlformats.org/presentationml/2006/ole">
            <p:oleObj spid="_x0000_s1032" name="Equation" r:id="rId10" imgW="139680" imgH="380880" progId="Equation.DSMT4">
              <p:embed/>
            </p:oleObj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127000" y="3352800"/>
          <a:ext cx="1230313" cy="544512"/>
        </p:xfrm>
        <a:graphic>
          <a:graphicData uri="http://schemas.openxmlformats.org/presentationml/2006/ole">
            <p:oleObj spid="_x0000_s1033" name="Equation" r:id="rId11" imgW="660240" imgH="291960" progId="Equation.DSMT4">
              <p:embed/>
            </p:oleObj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1857375" y="3360737"/>
          <a:ext cx="1063625" cy="544513"/>
        </p:xfrm>
        <a:graphic>
          <a:graphicData uri="http://schemas.openxmlformats.org/presentationml/2006/ole">
            <p:oleObj spid="_x0000_s1034" name="Equation" r:id="rId12" imgW="571320" imgH="291960" progId="Equation.DSMT4">
              <p:embed/>
            </p:oleObj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214688" y="3360737"/>
          <a:ext cx="1065212" cy="544513"/>
        </p:xfrm>
        <a:graphic>
          <a:graphicData uri="http://schemas.openxmlformats.org/presentationml/2006/ole">
            <p:oleObj spid="_x0000_s1035" name="Equation" r:id="rId13" imgW="571320" imgH="291960" progId="Equation.DSMT4">
              <p:embed/>
            </p:oleObj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571500" y="4029075"/>
          <a:ext cx="827088" cy="331787"/>
        </p:xfrm>
        <a:graphic>
          <a:graphicData uri="http://schemas.openxmlformats.org/presentationml/2006/ole">
            <p:oleObj spid="_x0000_s1036" name="Equation" r:id="rId14" imgW="444240" imgH="177480" progId="Equation.DSMT4">
              <p:embed/>
            </p:oleObj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2214563" y="4029075"/>
          <a:ext cx="684212" cy="331787"/>
        </p:xfrm>
        <a:graphic>
          <a:graphicData uri="http://schemas.openxmlformats.org/presentationml/2006/ole">
            <p:oleObj spid="_x0000_s1037" name="Equation" r:id="rId15" imgW="368280" imgH="177480" progId="Equation.DSMT4">
              <p:embed/>
            </p:oleObj>
          </a:graphicData>
        </a:graphic>
      </p:graphicFrame>
      <p:graphicFrame>
        <p:nvGraphicFramePr>
          <p:cNvPr id="24594" name="Object 18"/>
          <p:cNvGraphicFramePr>
            <a:graphicFrameLocks noChangeAspect="1"/>
          </p:cNvGraphicFramePr>
          <p:nvPr/>
        </p:nvGraphicFramePr>
        <p:xfrm>
          <a:off x="3459163" y="4003675"/>
          <a:ext cx="827087" cy="331787"/>
        </p:xfrm>
        <a:graphic>
          <a:graphicData uri="http://schemas.openxmlformats.org/presentationml/2006/ole">
            <p:oleObj spid="_x0000_s1038" name="Equation" r:id="rId16" imgW="444240" imgH="177480" progId="Equation.DSMT4">
              <p:embed/>
            </p:oleObj>
          </a:graphicData>
        </a:graphic>
      </p:graphicFrame>
      <p:graphicFrame>
        <p:nvGraphicFramePr>
          <p:cNvPr id="24595" name="Object 19"/>
          <p:cNvGraphicFramePr>
            <a:graphicFrameLocks noChangeAspect="1"/>
          </p:cNvGraphicFramePr>
          <p:nvPr/>
        </p:nvGraphicFramePr>
        <p:xfrm>
          <a:off x="582613" y="4600575"/>
          <a:ext cx="661987" cy="331787"/>
        </p:xfrm>
        <a:graphic>
          <a:graphicData uri="http://schemas.openxmlformats.org/presentationml/2006/ole">
            <p:oleObj spid="_x0000_s1039" name="Equation" r:id="rId17" imgW="355320" imgH="177480" progId="Equation.DSMT4">
              <p:embed/>
            </p:oleObj>
          </a:graphicData>
        </a:graphic>
      </p:graphicFrame>
      <p:graphicFrame>
        <p:nvGraphicFramePr>
          <p:cNvPr id="24596" name="Object 20"/>
          <p:cNvGraphicFramePr>
            <a:graphicFrameLocks noChangeAspect="1"/>
          </p:cNvGraphicFramePr>
          <p:nvPr/>
        </p:nvGraphicFramePr>
        <p:xfrm>
          <a:off x="3571875" y="4600575"/>
          <a:ext cx="661988" cy="331787"/>
        </p:xfrm>
        <a:graphic>
          <a:graphicData uri="http://schemas.openxmlformats.org/presentationml/2006/ole">
            <p:oleObj spid="_x0000_s1040" name="Equation" r:id="rId18" imgW="355320" imgH="177480" progId="Equation.DSMT4">
              <p:embed/>
            </p:oleObj>
          </a:graphicData>
        </a:graphic>
      </p:graphicFrame>
      <p:graphicFrame>
        <p:nvGraphicFramePr>
          <p:cNvPr id="24597" name="Object 21"/>
          <p:cNvGraphicFramePr>
            <a:graphicFrameLocks noChangeAspect="1"/>
          </p:cNvGraphicFramePr>
          <p:nvPr/>
        </p:nvGraphicFramePr>
        <p:xfrm>
          <a:off x="2147888" y="4564062"/>
          <a:ext cx="781050" cy="355600"/>
        </p:xfrm>
        <a:graphic>
          <a:graphicData uri="http://schemas.openxmlformats.org/presentationml/2006/ole">
            <p:oleObj spid="_x0000_s1041" name="Equation" r:id="rId19" imgW="419040" imgH="190440" progId="Equation.DSMT4">
              <p:embed/>
            </p:oleObj>
          </a:graphicData>
        </a:graphic>
      </p:graphicFrame>
      <p:graphicFrame>
        <p:nvGraphicFramePr>
          <p:cNvPr id="30" name="Object 22"/>
          <p:cNvGraphicFramePr>
            <a:graphicFrameLocks noChangeAspect="1"/>
          </p:cNvGraphicFramePr>
          <p:nvPr/>
        </p:nvGraphicFramePr>
        <p:xfrm>
          <a:off x="6118225" y="1119188"/>
          <a:ext cx="1255713" cy="609600"/>
        </p:xfrm>
        <a:graphic>
          <a:graphicData uri="http://schemas.openxmlformats.org/presentationml/2006/ole">
            <p:oleObj spid="_x0000_s1042" name="Equation" r:id="rId20" imgW="444240" imgH="215640" progId="Equation.DSMT4">
              <p:embed/>
            </p:oleObj>
          </a:graphicData>
        </a:graphic>
      </p:graphicFrame>
      <p:graphicFrame>
        <p:nvGraphicFramePr>
          <p:cNvPr id="31" name="Object 23"/>
          <p:cNvGraphicFramePr>
            <a:graphicFrameLocks noChangeAspect="1"/>
          </p:cNvGraphicFramePr>
          <p:nvPr/>
        </p:nvGraphicFramePr>
        <p:xfrm>
          <a:off x="5857875" y="5359400"/>
          <a:ext cx="1973263" cy="501650"/>
        </p:xfrm>
        <a:graphic>
          <a:graphicData uri="http://schemas.openxmlformats.org/presentationml/2006/ole">
            <p:oleObj spid="_x0000_s1043" name="Equation" r:id="rId21" imgW="698400" imgH="177480" progId="Equation.DSMT4">
              <p:embed/>
            </p:oleObj>
          </a:graphicData>
        </a:graphic>
      </p:graphicFrame>
      <p:cxnSp>
        <p:nvCxnSpPr>
          <p:cNvPr id="32" name="Straight Connector 31"/>
          <p:cNvCxnSpPr/>
          <p:nvPr/>
        </p:nvCxnSpPr>
        <p:spPr>
          <a:xfrm flipV="1">
            <a:off x="4730750" y="2190750"/>
            <a:ext cx="40719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24"/>
          <p:cNvGraphicFramePr>
            <a:graphicFrameLocks noChangeAspect="1"/>
          </p:cNvGraphicFramePr>
          <p:nvPr/>
        </p:nvGraphicFramePr>
        <p:xfrm>
          <a:off x="5730875" y="2389188"/>
          <a:ext cx="485775" cy="373062"/>
        </p:xfrm>
        <a:graphic>
          <a:graphicData uri="http://schemas.openxmlformats.org/presentationml/2006/ole">
            <p:oleObj spid="_x0000_s1044" name="Equation" r:id="rId22" imgW="215640" imgH="177480" progId="Equation.DSMT4">
              <p:embed/>
            </p:oleObj>
          </a:graphicData>
        </a:graphic>
      </p:graphicFrame>
      <p:cxnSp>
        <p:nvCxnSpPr>
          <p:cNvPr id="34" name="Straight Connector 33"/>
          <p:cNvCxnSpPr/>
          <p:nvPr/>
        </p:nvCxnSpPr>
        <p:spPr>
          <a:xfrm rot="5400000" flipH="1" flipV="1">
            <a:off x="5908676" y="2225675"/>
            <a:ext cx="2143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25"/>
          <p:cNvGraphicFramePr>
            <a:graphicFrameLocks noChangeAspect="1"/>
          </p:cNvGraphicFramePr>
          <p:nvPr/>
        </p:nvGraphicFramePr>
        <p:xfrm>
          <a:off x="7331075" y="2405063"/>
          <a:ext cx="257175" cy="373062"/>
        </p:xfrm>
        <a:graphic>
          <a:graphicData uri="http://schemas.openxmlformats.org/presentationml/2006/ole">
            <p:oleObj spid="_x0000_s1045" name="Equation" r:id="rId23" imgW="114120" imgH="177480" progId="Equation.DSMT4">
              <p:embed/>
            </p:oleObj>
          </a:graphicData>
        </a:graphic>
      </p:graphicFrame>
      <p:cxnSp>
        <p:nvCxnSpPr>
          <p:cNvPr id="36" name="Straight Connector 35"/>
          <p:cNvCxnSpPr/>
          <p:nvPr/>
        </p:nvCxnSpPr>
        <p:spPr>
          <a:xfrm rot="5400000" flipH="1" flipV="1">
            <a:off x="7337426" y="2225675"/>
            <a:ext cx="2143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26"/>
          <p:cNvGraphicFramePr>
            <a:graphicFrameLocks noChangeAspect="1"/>
          </p:cNvGraphicFramePr>
          <p:nvPr/>
        </p:nvGraphicFramePr>
        <p:xfrm>
          <a:off x="5016500" y="2333625"/>
          <a:ext cx="428625" cy="714375"/>
        </p:xfrm>
        <a:graphic>
          <a:graphicData uri="http://schemas.openxmlformats.org/presentationml/2006/ole">
            <p:oleObj spid="_x0000_s1046" name="Equation" r:id="rId24" imgW="228600" imgH="380880" progId="Equation.DSMT4">
              <p:embed/>
            </p:oleObj>
          </a:graphicData>
        </a:graphic>
      </p:graphicFrame>
      <p:graphicFrame>
        <p:nvGraphicFramePr>
          <p:cNvPr id="38" name="Object 27"/>
          <p:cNvGraphicFramePr>
            <a:graphicFrameLocks noChangeAspect="1"/>
          </p:cNvGraphicFramePr>
          <p:nvPr/>
        </p:nvGraphicFramePr>
        <p:xfrm>
          <a:off x="6659563" y="2333625"/>
          <a:ext cx="261937" cy="714375"/>
        </p:xfrm>
        <a:graphic>
          <a:graphicData uri="http://schemas.openxmlformats.org/presentationml/2006/ole">
            <p:oleObj spid="_x0000_s1047" name="Equation" r:id="rId25" imgW="139680" imgH="380880" progId="Equation.DSMT4">
              <p:embed/>
            </p:oleObj>
          </a:graphicData>
        </a:graphic>
      </p:graphicFrame>
      <p:graphicFrame>
        <p:nvGraphicFramePr>
          <p:cNvPr id="39" name="Object 28"/>
          <p:cNvGraphicFramePr>
            <a:graphicFrameLocks noChangeAspect="1"/>
          </p:cNvGraphicFramePr>
          <p:nvPr/>
        </p:nvGraphicFramePr>
        <p:xfrm>
          <a:off x="8016875" y="2333625"/>
          <a:ext cx="261938" cy="714375"/>
        </p:xfrm>
        <a:graphic>
          <a:graphicData uri="http://schemas.openxmlformats.org/presentationml/2006/ole">
            <p:oleObj spid="_x0000_s1048" name="Equation" r:id="rId26" imgW="139680" imgH="380880" progId="Equation.DSMT4">
              <p:embed/>
            </p:oleObj>
          </a:graphicData>
        </a:graphic>
      </p:graphicFrame>
      <p:graphicFrame>
        <p:nvGraphicFramePr>
          <p:cNvPr id="40" name="Object 29"/>
          <p:cNvGraphicFramePr>
            <a:graphicFrameLocks noChangeAspect="1"/>
          </p:cNvGraphicFramePr>
          <p:nvPr/>
        </p:nvGraphicFramePr>
        <p:xfrm>
          <a:off x="4643438" y="3352800"/>
          <a:ext cx="1230312" cy="544512"/>
        </p:xfrm>
        <a:graphic>
          <a:graphicData uri="http://schemas.openxmlformats.org/presentationml/2006/ole">
            <p:oleObj spid="_x0000_s1049" name="Equation" r:id="rId27" imgW="660240" imgH="291960" progId="Equation.DSMT4">
              <p:embed/>
            </p:oleObj>
          </a:graphicData>
        </a:graphic>
      </p:graphicFrame>
      <p:graphicFrame>
        <p:nvGraphicFramePr>
          <p:cNvPr id="41" name="Object 30"/>
          <p:cNvGraphicFramePr>
            <a:graphicFrameLocks noChangeAspect="1"/>
          </p:cNvGraphicFramePr>
          <p:nvPr/>
        </p:nvGraphicFramePr>
        <p:xfrm>
          <a:off x="6384925" y="3360737"/>
          <a:ext cx="1039813" cy="544513"/>
        </p:xfrm>
        <a:graphic>
          <a:graphicData uri="http://schemas.openxmlformats.org/presentationml/2006/ole">
            <p:oleObj spid="_x0000_s1050" name="Equation" r:id="rId28" imgW="558720" imgH="291960" progId="Equation.DSMT4">
              <p:embed/>
            </p:oleObj>
          </a:graphicData>
        </a:graphic>
      </p:graphicFrame>
      <p:graphicFrame>
        <p:nvGraphicFramePr>
          <p:cNvPr id="42" name="Object 31"/>
          <p:cNvGraphicFramePr>
            <a:graphicFrameLocks noChangeAspect="1"/>
          </p:cNvGraphicFramePr>
          <p:nvPr/>
        </p:nvGraphicFramePr>
        <p:xfrm>
          <a:off x="7731125" y="3360737"/>
          <a:ext cx="1065213" cy="544513"/>
        </p:xfrm>
        <a:graphic>
          <a:graphicData uri="http://schemas.openxmlformats.org/presentationml/2006/ole">
            <p:oleObj spid="_x0000_s1051" name="Equation" r:id="rId29" imgW="571320" imgH="291960" progId="Equation.DSMT4">
              <p:embed/>
            </p:oleObj>
          </a:graphicData>
        </a:graphic>
      </p:graphicFrame>
      <p:graphicFrame>
        <p:nvGraphicFramePr>
          <p:cNvPr id="43" name="Object 32"/>
          <p:cNvGraphicFramePr>
            <a:graphicFrameLocks noChangeAspect="1"/>
          </p:cNvGraphicFramePr>
          <p:nvPr/>
        </p:nvGraphicFramePr>
        <p:xfrm>
          <a:off x="5099050" y="4029075"/>
          <a:ext cx="804863" cy="331787"/>
        </p:xfrm>
        <a:graphic>
          <a:graphicData uri="http://schemas.openxmlformats.org/presentationml/2006/ole">
            <p:oleObj spid="_x0000_s1052" name="Equation" r:id="rId30" imgW="431640" imgH="177480" progId="Equation.DSMT4">
              <p:embed/>
            </p:oleObj>
          </a:graphicData>
        </a:graphic>
      </p:graphicFrame>
      <p:graphicFrame>
        <p:nvGraphicFramePr>
          <p:cNvPr id="44" name="Object 33"/>
          <p:cNvGraphicFramePr>
            <a:graphicFrameLocks noChangeAspect="1"/>
          </p:cNvGraphicFramePr>
          <p:nvPr/>
        </p:nvGraphicFramePr>
        <p:xfrm>
          <a:off x="6731000" y="4029075"/>
          <a:ext cx="684213" cy="331787"/>
        </p:xfrm>
        <a:graphic>
          <a:graphicData uri="http://schemas.openxmlformats.org/presentationml/2006/ole">
            <p:oleObj spid="_x0000_s1053" name="Equation" r:id="rId31" imgW="368280" imgH="177480" progId="Equation.DSMT4">
              <p:embed/>
            </p:oleObj>
          </a:graphicData>
        </a:graphic>
      </p:graphicFrame>
      <p:graphicFrame>
        <p:nvGraphicFramePr>
          <p:cNvPr id="45" name="Object 34"/>
          <p:cNvGraphicFramePr>
            <a:graphicFrameLocks noChangeAspect="1"/>
          </p:cNvGraphicFramePr>
          <p:nvPr/>
        </p:nvGraphicFramePr>
        <p:xfrm>
          <a:off x="7986713" y="4003675"/>
          <a:ext cx="804862" cy="331787"/>
        </p:xfrm>
        <a:graphic>
          <a:graphicData uri="http://schemas.openxmlformats.org/presentationml/2006/ole">
            <p:oleObj spid="_x0000_s1054" name="Equation" r:id="rId32" imgW="431640" imgH="177480" progId="Equation.DSMT4">
              <p:embed/>
            </p:oleObj>
          </a:graphicData>
        </a:graphic>
      </p:graphicFrame>
      <p:graphicFrame>
        <p:nvGraphicFramePr>
          <p:cNvPr id="46" name="Object 35"/>
          <p:cNvGraphicFramePr>
            <a:graphicFrameLocks noChangeAspect="1"/>
          </p:cNvGraphicFramePr>
          <p:nvPr/>
        </p:nvGraphicFramePr>
        <p:xfrm>
          <a:off x="6715125" y="4575175"/>
          <a:ext cx="661988" cy="331787"/>
        </p:xfrm>
        <a:graphic>
          <a:graphicData uri="http://schemas.openxmlformats.org/presentationml/2006/ole">
            <p:oleObj spid="_x0000_s1055" name="Equation" r:id="rId33" imgW="355320" imgH="177480" progId="Equation.DSMT4">
              <p:embed/>
            </p:oleObj>
          </a:graphicData>
        </a:graphic>
      </p:graphicFrame>
      <p:graphicFrame>
        <p:nvGraphicFramePr>
          <p:cNvPr id="47" name="Object 36"/>
          <p:cNvGraphicFramePr>
            <a:graphicFrameLocks noChangeAspect="1"/>
          </p:cNvGraphicFramePr>
          <p:nvPr/>
        </p:nvGraphicFramePr>
        <p:xfrm>
          <a:off x="8029575" y="4589462"/>
          <a:ext cx="779463" cy="355600"/>
        </p:xfrm>
        <a:graphic>
          <a:graphicData uri="http://schemas.openxmlformats.org/presentationml/2006/ole">
            <p:oleObj spid="_x0000_s1056" name="Equation" r:id="rId34" imgW="419040" imgH="190440" progId="Equation.DSMT4">
              <p:embed/>
            </p:oleObj>
          </a:graphicData>
        </a:graphic>
      </p:graphicFrame>
      <p:graphicFrame>
        <p:nvGraphicFramePr>
          <p:cNvPr id="48" name="Object 37"/>
          <p:cNvGraphicFramePr>
            <a:graphicFrameLocks noChangeAspect="1"/>
          </p:cNvGraphicFramePr>
          <p:nvPr/>
        </p:nvGraphicFramePr>
        <p:xfrm>
          <a:off x="5143500" y="4575175"/>
          <a:ext cx="781050" cy="355600"/>
        </p:xfrm>
        <a:graphic>
          <a:graphicData uri="http://schemas.openxmlformats.org/presentationml/2006/ole">
            <p:oleObj spid="_x0000_s1057" name="Equation" r:id="rId35" imgW="419040" imgH="190440" progId="Equation.DSMT4">
              <p:embed/>
            </p:oleObj>
          </a:graphicData>
        </a:graphic>
      </p:graphicFrame>
      <p:sp>
        <p:nvSpPr>
          <p:cNvPr id="49" name="Right Arrow 48"/>
          <p:cNvSpPr/>
          <p:nvPr/>
        </p:nvSpPr>
        <p:spPr>
          <a:xfrm>
            <a:off x="2928938" y="2047875"/>
            <a:ext cx="1357312" cy="285750"/>
          </a:xfrm>
          <a:prstGeom prst="rightArrow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" name="Right Arrow 50"/>
          <p:cNvSpPr/>
          <p:nvPr/>
        </p:nvSpPr>
        <p:spPr>
          <a:xfrm rot="10800000">
            <a:off x="142875" y="2047875"/>
            <a:ext cx="1357313" cy="285750"/>
          </a:xfrm>
          <a:prstGeom prst="rightArrow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3" name="Left-Right Arrow 52"/>
          <p:cNvSpPr/>
          <p:nvPr/>
        </p:nvSpPr>
        <p:spPr>
          <a:xfrm>
            <a:off x="6024563" y="2084388"/>
            <a:ext cx="1428750" cy="214312"/>
          </a:xfrm>
          <a:prstGeom prst="leftRigh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4681351" y="6613525"/>
            <a:ext cx="43300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6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000"/>
                            </p:stCondLst>
                            <p:childTnLst>
                              <p:par>
                                <p:cTn id="12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1" grpId="0" animBg="1"/>
      <p:bldP spid="5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15962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 smtClean="0"/>
              <a:t>Solving Inequalities with Squares: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143000"/>
            <a:ext cx="8686800" cy="5486400"/>
          </a:xfrm>
        </p:spPr>
        <p:txBody>
          <a:bodyPr>
            <a:normAutofit/>
          </a:bodyPr>
          <a:lstStyle/>
          <a:p>
            <a:pPr eaLnBrk="1" hangingPunct="1"/>
            <a:r>
              <a:rPr lang="en-CA" sz="2500" dirty="0" smtClean="0"/>
              <a:t>When you have inequalities with squares,</a:t>
            </a:r>
            <a:br>
              <a:rPr lang="en-CA" sz="2500" dirty="0" smtClean="0"/>
            </a:br>
            <a:r>
              <a:rPr lang="en-CA" sz="2500" dirty="0" smtClean="0"/>
              <a:t>isolate the square and then square root both </a:t>
            </a:r>
            <a:r>
              <a:rPr lang="en-CA" sz="2500" dirty="0" smtClean="0"/>
              <a:t>sides</a:t>
            </a:r>
          </a:p>
          <a:p>
            <a:pPr lvl="1"/>
            <a:r>
              <a:rPr lang="en-CA" sz="2200" dirty="0" smtClean="0"/>
              <a:t>You will end up with 2 answers [Positive &amp; Negative]</a:t>
            </a:r>
          </a:p>
          <a:p>
            <a:pPr lvl="1">
              <a:buNone/>
            </a:pPr>
            <a:endParaRPr lang="en-CA" sz="1200" dirty="0" smtClean="0"/>
          </a:p>
          <a:p>
            <a:pPr eaLnBrk="1" hangingPunct="1"/>
            <a:r>
              <a:rPr lang="en-CA" sz="2500" dirty="0" smtClean="0"/>
              <a:t>Draw a number </a:t>
            </a:r>
            <a:r>
              <a:rPr lang="en-CA" sz="2500" dirty="0" smtClean="0"/>
              <a:t>line and the </a:t>
            </a:r>
            <a:r>
              <a:rPr lang="en-CA" sz="2500" dirty="0" smtClean="0"/>
              <a:t>roots on the number </a:t>
            </a:r>
            <a:r>
              <a:rPr lang="en-CA" sz="2500" dirty="0" smtClean="0"/>
              <a:t>line</a:t>
            </a:r>
            <a:br>
              <a:rPr lang="en-CA" sz="2500" dirty="0" smtClean="0"/>
            </a:br>
            <a:endParaRPr lang="en-CA" sz="1200" dirty="0" smtClean="0"/>
          </a:p>
          <a:p>
            <a:pPr eaLnBrk="1" hangingPunct="1"/>
            <a:r>
              <a:rPr lang="en-CA" sz="2500" dirty="0" smtClean="0"/>
              <a:t>You will get three different domains on the number </a:t>
            </a:r>
            <a:r>
              <a:rPr lang="en-CA" sz="2500" dirty="0" smtClean="0"/>
              <a:t>line</a:t>
            </a:r>
            <a:br>
              <a:rPr lang="en-CA" sz="2500" dirty="0" smtClean="0"/>
            </a:br>
            <a:endParaRPr lang="en-CA" sz="1200" dirty="0" smtClean="0"/>
          </a:p>
          <a:p>
            <a:pPr eaLnBrk="1" hangingPunct="1"/>
            <a:r>
              <a:rPr lang="en-CA" sz="2500" dirty="0" smtClean="0"/>
              <a:t>Pick a value from each domain and check if it satisfies the </a:t>
            </a:r>
            <a:r>
              <a:rPr lang="en-CA" sz="2500" dirty="0" smtClean="0"/>
              <a:t>inequality</a:t>
            </a:r>
            <a:br>
              <a:rPr lang="en-CA" sz="2500" dirty="0" smtClean="0"/>
            </a:br>
            <a:endParaRPr lang="en-CA" sz="1200" dirty="0" smtClean="0"/>
          </a:p>
          <a:p>
            <a:pPr eaLnBrk="1" hangingPunct="1"/>
            <a:r>
              <a:rPr lang="en-CA" sz="2500" dirty="0" smtClean="0"/>
              <a:t>Domains that satisfy the equality will be your </a:t>
            </a:r>
            <a:r>
              <a:rPr lang="en-CA" sz="2500" dirty="0" smtClean="0"/>
              <a:t>solution</a:t>
            </a:r>
            <a:br>
              <a:rPr lang="en-CA" sz="2500" dirty="0" smtClean="0"/>
            </a:br>
            <a:endParaRPr lang="en-CA" sz="2500" dirty="0" smtClean="0"/>
          </a:p>
          <a:p>
            <a:pPr eaLnBrk="1" hangingPunct="1"/>
            <a:r>
              <a:rPr lang="en-CA" sz="2500" dirty="0" smtClean="0"/>
              <a:t>Note: Make sure you have the correct INEQUALITY SIGN</a:t>
            </a:r>
            <a:endParaRPr lang="en-CA" sz="2500" dirty="0" smtClean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681351" y="6613525"/>
            <a:ext cx="43300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28600"/>
            <a:ext cx="8915400" cy="609600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 smtClean="0"/>
              <a:t>Practice: Solve the Following Inequalities:</a:t>
            </a:r>
            <a:endParaRPr lang="en-CA" dirty="0"/>
          </a:p>
        </p:txBody>
      </p:sp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492885" y="1018858"/>
          <a:ext cx="1506538" cy="609600"/>
        </p:xfrm>
        <a:graphic>
          <a:graphicData uri="http://schemas.openxmlformats.org/presentationml/2006/ole">
            <p:oleObj spid="_x0000_s2050" name="Equation" r:id="rId4" imgW="533160" imgH="215640" progId="Equation.DSMT4">
              <p:embed/>
            </p:oleObj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445135" y="5408613"/>
          <a:ext cx="3587750" cy="501650"/>
        </p:xfrm>
        <a:graphic>
          <a:graphicData uri="http://schemas.openxmlformats.org/presentationml/2006/ole">
            <p:oleObj spid="_x0000_s2051" name="Equation" r:id="rId5" imgW="1269720" imgH="177480" progId="Equation.DSMT4">
              <p:embed/>
            </p:oleObj>
          </a:graphicData>
        </a:graphic>
      </p:graphicFrame>
      <p:cxnSp>
        <p:nvCxnSpPr>
          <p:cNvPr id="12" name="Straight Connector 11"/>
          <p:cNvCxnSpPr/>
          <p:nvPr/>
        </p:nvCxnSpPr>
        <p:spPr>
          <a:xfrm flipV="1">
            <a:off x="230823" y="2409825"/>
            <a:ext cx="4071937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Object 8"/>
          <p:cNvGraphicFramePr>
            <a:graphicFrameLocks noChangeAspect="1"/>
          </p:cNvGraphicFramePr>
          <p:nvPr/>
        </p:nvGraphicFramePr>
        <p:xfrm>
          <a:off x="1230948" y="2608263"/>
          <a:ext cx="485775" cy="373062"/>
        </p:xfrm>
        <a:graphic>
          <a:graphicData uri="http://schemas.openxmlformats.org/presentationml/2006/ole">
            <p:oleObj spid="_x0000_s2052" name="Equation" r:id="rId6" imgW="215640" imgH="177480" progId="Equation.DSMT4">
              <p:embed/>
            </p:oleObj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 flipH="1" flipV="1">
            <a:off x="1408748" y="2444750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9"/>
          <p:cNvGraphicFramePr>
            <a:graphicFrameLocks noChangeAspect="1"/>
          </p:cNvGraphicFramePr>
          <p:nvPr/>
        </p:nvGraphicFramePr>
        <p:xfrm>
          <a:off x="2816860" y="2624138"/>
          <a:ext cx="285750" cy="373062"/>
        </p:xfrm>
        <a:graphic>
          <a:graphicData uri="http://schemas.openxmlformats.org/presentationml/2006/ole">
            <p:oleObj spid="_x0000_s2053" name="Equation" r:id="rId7" imgW="126720" imgH="177480" progId="Equation.DSMT4">
              <p:embed/>
            </p:oleObj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 flipH="1" flipV="1">
            <a:off x="2837498" y="2444750"/>
            <a:ext cx="21431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Object 10"/>
          <p:cNvGraphicFramePr>
            <a:graphicFrameLocks noChangeAspect="1"/>
          </p:cNvGraphicFramePr>
          <p:nvPr/>
        </p:nvGraphicFramePr>
        <p:xfrm>
          <a:off x="516573" y="2552700"/>
          <a:ext cx="428625" cy="714375"/>
        </p:xfrm>
        <a:graphic>
          <a:graphicData uri="http://schemas.openxmlformats.org/presentationml/2006/ole">
            <p:oleObj spid="_x0000_s2054" name="Equation" r:id="rId8" imgW="228600" imgH="380880" progId="Equation.DSMT4">
              <p:embed/>
            </p:oleObj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2159635" y="2552700"/>
          <a:ext cx="261938" cy="714375"/>
        </p:xfrm>
        <a:graphic>
          <a:graphicData uri="http://schemas.openxmlformats.org/presentationml/2006/ole">
            <p:oleObj spid="_x0000_s2055" name="Equation" r:id="rId9" imgW="139680" imgH="380880" progId="Equation.DSMT4">
              <p:embed/>
            </p:oleObj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3516948" y="2552700"/>
          <a:ext cx="261937" cy="714375"/>
        </p:xfrm>
        <a:graphic>
          <a:graphicData uri="http://schemas.openxmlformats.org/presentationml/2006/ole">
            <p:oleObj spid="_x0000_s2056" name="Equation" r:id="rId10" imgW="139680" imgH="380880" progId="Equation.DSMT4">
              <p:embed/>
            </p:oleObj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60960" y="3402013"/>
          <a:ext cx="1395413" cy="544512"/>
        </p:xfrm>
        <a:graphic>
          <a:graphicData uri="http://schemas.openxmlformats.org/presentationml/2006/ole">
            <p:oleObj spid="_x0000_s2057" name="Equation" r:id="rId11" imgW="749160" imgH="291960" progId="Equation.DSMT4">
              <p:embed/>
            </p:oleObj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1804035" y="3409950"/>
          <a:ext cx="1204913" cy="544513"/>
        </p:xfrm>
        <a:graphic>
          <a:graphicData uri="http://schemas.openxmlformats.org/presentationml/2006/ole">
            <p:oleObj spid="_x0000_s2058" name="Equation" r:id="rId12" imgW="647640" imgH="291960" progId="Equation.DSMT4">
              <p:embed/>
            </p:oleObj>
          </a:graphicData>
        </a:graphic>
      </p:graphicFrame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161348" y="3409950"/>
          <a:ext cx="1206500" cy="544513"/>
        </p:xfrm>
        <a:graphic>
          <a:graphicData uri="http://schemas.openxmlformats.org/presentationml/2006/ole">
            <p:oleObj spid="_x0000_s2059" name="Equation" r:id="rId13" imgW="647640" imgH="291960" progId="Equation.DSMT4">
              <p:embed/>
            </p:oleObj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505460" y="4078288"/>
          <a:ext cx="992188" cy="331787"/>
        </p:xfrm>
        <a:graphic>
          <a:graphicData uri="http://schemas.openxmlformats.org/presentationml/2006/ole">
            <p:oleObj spid="_x0000_s2060" name="Equation" r:id="rId14" imgW="533160" imgH="177480" progId="Equation.DSMT4">
              <p:embed/>
            </p:oleObj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2148523" y="4078288"/>
          <a:ext cx="849312" cy="331787"/>
        </p:xfrm>
        <a:graphic>
          <a:graphicData uri="http://schemas.openxmlformats.org/presentationml/2006/ole">
            <p:oleObj spid="_x0000_s2061" name="Equation" r:id="rId15" imgW="457200" imgH="177480" progId="Equation.DSMT4">
              <p:embed/>
            </p:oleObj>
          </a:graphicData>
        </a:graphic>
      </p:graphicFrame>
      <p:graphicFrame>
        <p:nvGraphicFramePr>
          <p:cNvPr id="24594" name="Object 18"/>
          <p:cNvGraphicFramePr>
            <a:graphicFrameLocks noChangeAspect="1"/>
          </p:cNvGraphicFramePr>
          <p:nvPr/>
        </p:nvGraphicFramePr>
        <p:xfrm>
          <a:off x="3393123" y="4052888"/>
          <a:ext cx="992187" cy="331787"/>
        </p:xfrm>
        <a:graphic>
          <a:graphicData uri="http://schemas.openxmlformats.org/presentationml/2006/ole">
            <p:oleObj spid="_x0000_s2062" name="Equation" r:id="rId16" imgW="533160" imgH="177480" progId="Equation.DSMT4">
              <p:embed/>
            </p:oleObj>
          </a:graphicData>
        </a:graphic>
      </p:graphicFrame>
      <p:graphicFrame>
        <p:nvGraphicFramePr>
          <p:cNvPr id="24595" name="Object 19"/>
          <p:cNvGraphicFramePr>
            <a:graphicFrameLocks noChangeAspect="1"/>
          </p:cNvGraphicFramePr>
          <p:nvPr/>
        </p:nvGraphicFramePr>
        <p:xfrm>
          <a:off x="599123" y="4649788"/>
          <a:ext cx="661987" cy="331787"/>
        </p:xfrm>
        <a:graphic>
          <a:graphicData uri="http://schemas.openxmlformats.org/presentationml/2006/ole">
            <p:oleObj spid="_x0000_s2063" name="Equation" r:id="rId17" imgW="355320" imgH="177480" progId="Equation.DSMT4">
              <p:embed/>
            </p:oleObj>
          </a:graphicData>
        </a:graphic>
      </p:graphicFrame>
      <p:graphicFrame>
        <p:nvGraphicFramePr>
          <p:cNvPr id="24596" name="Object 20"/>
          <p:cNvGraphicFramePr>
            <a:graphicFrameLocks noChangeAspect="1"/>
          </p:cNvGraphicFramePr>
          <p:nvPr/>
        </p:nvGraphicFramePr>
        <p:xfrm>
          <a:off x="3588385" y="4649788"/>
          <a:ext cx="661988" cy="331787"/>
        </p:xfrm>
        <a:graphic>
          <a:graphicData uri="http://schemas.openxmlformats.org/presentationml/2006/ole">
            <p:oleObj spid="_x0000_s2064" name="Equation" r:id="rId18" imgW="355320" imgH="177480" progId="Equation.DSMT4">
              <p:embed/>
            </p:oleObj>
          </a:graphicData>
        </a:graphic>
      </p:graphicFrame>
      <p:graphicFrame>
        <p:nvGraphicFramePr>
          <p:cNvPr id="24597" name="Object 21"/>
          <p:cNvGraphicFramePr>
            <a:graphicFrameLocks noChangeAspect="1"/>
          </p:cNvGraphicFramePr>
          <p:nvPr/>
        </p:nvGraphicFramePr>
        <p:xfrm>
          <a:off x="2164398" y="4613275"/>
          <a:ext cx="781050" cy="355600"/>
        </p:xfrm>
        <a:graphic>
          <a:graphicData uri="http://schemas.openxmlformats.org/presentationml/2006/ole">
            <p:oleObj spid="_x0000_s2065" name="Equation" r:id="rId19" imgW="419040" imgH="190440" progId="Equation.DSMT4">
              <p:embed/>
            </p:oleObj>
          </a:graphicData>
        </a:graphic>
      </p:graphicFrame>
      <p:graphicFrame>
        <p:nvGraphicFramePr>
          <p:cNvPr id="30" name="Object 22"/>
          <p:cNvGraphicFramePr>
            <a:graphicFrameLocks noChangeAspect="1"/>
          </p:cNvGraphicFramePr>
          <p:nvPr/>
        </p:nvGraphicFramePr>
        <p:xfrm>
          <a:off x="5660073" y="920750"/>
          <a:ext cx="2143125" cy="560388"/>
        </p:xfrm>
        <a:graphic>
          <a:graphicData uri="http://schemas.openxmlformats.org/presentationml/2006/ole">
            <p:oleObj spid="_x0000_s2066" name="Equation" r:id="rId20" imgW="825480" imgH="215640" progId="Equation.DSMT4">
              <p:embed/>
            </p:oleObj>
          </a:graphicData>
        </a:graphic>
      </p:graphicFrame>
      <p:graphicFrame>
        <p:nvGraphicFramePr>
          <p:cNvPr id="31" name="Object 23"/>
          <p:cNvGraphicFramePr>
            <a:graphicFrameLocks noChangeAspect="1"/>
          </p:cNvGraphicFramePr>
          <p:nvPr/>
        </p:nvGraphicFramePr>
        <p:xfrm>
          <a:off x="5856923" y="5408613"/>
          <a:ext cx="2009775" cy="501650"/>
        </p:xfrm>
        <a:graphic>
          <a:graphicData uri="http://schemas.openxmlformats.org/presentationml/2006/ole">
            <p:oleObj spid="_x0000_s2067" name="Equation" r:id="rId21" imgW="711000" imgH="177480" progId="Equation.DSMT4">
              <p:embed/>
            </p:oleObj>
          </a:graphicData>
        </a:graphic>
      </p:graphicFrame>
      <p:cxnSp>
        <p:nvCxnSpPr>
          <p:cNvPr id="32" name="Straight Connector 31"/>
          <p:cNvCxnSpPr/>
          <p:nvPr/>
        </p:nvCxnSpPr>
        <p:spPr>
          <a:xfrm flipV="1">
            <a:off x="4747260" y="2409825"/>
            <a:ext cx="4071938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3" name="Object 24"/>
          <p:cNvGraphicFramePr>
            <a:graphicFrameLocks noChangeAspect="1"/>
          </p:cNvGraphicFramePr>
          <p:nvPr/>
        </p:nvGraphicFramePr>
        <p:xfrm>
          <a:off x="5747385" y="2608263"/>
          <a:ext cx="485775" cy="373062"/>
        </p:xfrm>
        <a:graphic>
          <a:graphicData uri="http://schemas.openxmlformats.org/presentationml/2006/ole">
            <p:oleObj spid="_x0000_s2068" name="Equation" r:id="rId22" imgW="215640" imgH="177480" progId="Equation.DSMT4">
              <p:embed/>
            </p:oleObj>
          </a:graphicData>
        </a:graphic>
      </p:graphicFrame>
      <p:cxnSp>
        <p:nvCxnSpPr>
          <p:cNvPr id="34" name="Straight Connector 33"/>
          <p:cNvCxnSpPr/>
          <p:nvPr/>
        </p:nvCxnSpPr>
        <p:spPr>
          <a:xfrm rot="5400000" flipH="1" flipV="1">
            <a:off x="5925186" y="2444750"/>
            <a:ext cx="2143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Object 25"/>
          <p:cNvGraphicFramePr>
            <a:graphicFrameLocks noChangeAspect="1"/>
          </p:cNvGraphicFramePr>
          <p:nvPr/>
        </p:nvGraphicFramePr>
        <p:xfrm>
          <a:off x="7333298" y="2624138"/>
          <a:ext cx="285750" cy="373062"/>
        </p:xfrm>
        <a:graphic>
          <a:graphicData uri="http://schemas.openxmlformats.org/presentationml/2006/ole">
            <p:oleObj spid="_x0000_s2069" name="Equation" r:id="rId23" imgW="126720" imgH="177480" progId="Equation.DSMT4">
              <p:embed/>
            </p:oleObj>
          </a:graphicData>
        </a:graphic>
      </p:graphicFrame>
      <p:cxnSp>
        <p:nvCxnSpPr>
          <p:cNvPr id="36" name="Straight Connector 35"/>
          <p:cNvCxnSpPr/>
          <p:nvPr/>
        </p:nvCxnSpPr>
        <p:spPr>
          <a:xfrm rot="5400000" flipH="1" flipV="1">
            <a:off x="7353936" y="2444750"/>
            <a:ext cx="214312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7" name="Object 26"/>
          <p:cNvGraphicFramePr>
            <a:graphicFrameLocks noChangeAspect="1"/>
          </p:cNvGraphicFramePr>
          <p:nvPr/>
        </p:nvGraphicFramePr>
        <p:xfrm>
          <a:off x="5033010" y="2552700"/>
          <a:ext cx="428625" cy="714375"/>
        </p:xfrm>
        <a:graphic>
          <a:graphicData uri="http://schemas.openxmlformats.org/presentationml/2006/ole">
            <p:oleObj spid="_x0000_s2070" name="Equation" r:id="rId24" imgW="228600" imgH="380880" progId="Equation.DSMT4">
              <p:embed/>
            </p:oleObj>
          </a:graphicData>
        </a:graphic>
      </p:graphicFrame>
      <p:graphicFrame>
        <p:nvGraphicFramePr>
          <p:cNvPr id="38" name="Object 27"/>
          <p:cNvGraphicFramePr>
            <a:graphicFrameLocks noChangeAspect="1"/>
          </p:cNvGraphicFramePr>
          <p:nvPr/>
        </p:nvGraphicFramePr>
        <p:xfrm>
          <a:off x="6676073" y="2552700"/>
          <a:ext cx="261937" cy="714375"/>
        </p:xfrm>
        <a:graphic>
          <a:graphicData uri="http://schemas.openxmlformats.org/presentationml/2006/ole">
            <p:oleObj spid="_x0000_s2071" name="Equation" r:id="rId25" imgW="139680" imgH="380880" progId="Equation.DSMT4">
              <p:embed/>
            </p:oleObj>
          </a:graphicData>
        </a:graphic>
      </p:graphicFrame>
      <p:graphicFrame>
        <p:nvGraphicFramePr>
          <p:cNvPr id="39" name="Object 28"/>
          <p:cNvGraphicFramePr>
            <a:graphicFrameLocks noChangeAspect="1"/>
          </p:cNvGraphicFramePr>
          <p:nvPr/>
        </p:nvGraphicFramePr>
        <p:xfrm>
          <a:off x="8033385" y="2552700"/>
          <a:ext cx="261938" cy="714375"/>
        </p:xfrm>
        <a:graphic>
          <a:graphicData uri="http://schemas.openxmlformats.org/presentationml/2006/ole">
            <p:oleObj spid="_x0000_s2072" name="Equation" r:id="rId26" imgW="139680" imgH="380880" progId="Equation.DSMT4">
              <p:embed/>
            </p:oleObj>
          </a:graphicData>
        </a:graphic>
      </p:graphicFrame>
      <p:graphicFrame>
        <p:nvGraphicFramePr>
          <p:cNvPr id="40" name="Object 29"/>
          <p:cNvGraphicFramePr>
            <a:graphicFrameLocks noChangeAspect="1"/>
          </p:cNvGraphicFramePr>
          <p:nvPr/>
        </p:nvGraphicFramePr>
        <p:xfrm>
          <a:off x="4590098" y="3402013"/>
          <a:ext cx="1371600" cy="544512"/>
        </p:xfrm>
        <a:graphic>
          <a:graphicData uri="http://schemas.openxmlformats.org/presentationml/2006/ole">
            <p:oleObj spid="_x0000_s2073" name="Equation" r:id="rId27" imgW="736560" imgH="291960" progId="Equation.DSMT4">
              <p:embed/>
            </p:oleObj>
          </a:graphicData>
        </a:graphic>
      </p:graphicFrame>
      <p:graphicFrame>
        <p:nvGraphicFramePr>
          <p:cNvPr id="41" name="Object 30"/>
          <p:cNvGraphicFramePr>
            <a:graphicFrameLocks noChangeAspect="1"/>
          </p:cNvGraphicFramePr>
          <p:nvPr/>
        </p:nvGraphicFramePr>
        <p:xfrm>
          <a:off x="6318885" y="3409950"/>
          <a:ext cx="1204913" cy="544513"/>
        </p:xfrm>
        <a:graphic>
          <a:graphicData uri="http://schemas.openxmlformats.org/presentationml/2006/ole">
            <p:oleObj spid="_x0000_s2074" name="Equation" r:id="rId28" imgW="647640" imgH="291960" progId="Equation.DSMT4">
              <p:embed/>
            </p:oleObj>
          </a:graphicData>
        </a:graphic>
      </p:graphicFrame>
      <p:graphicFrame>
        <p:nvGraphicFramePr>
          <p:cNvPr id="42" name="Object 31"/>
          <p:cNvGraphicFramePr>
            <a:graphicFrameLocks noChangeAspect="1"/>
          </p:cNvGraphicFramePr>
          <p:nvPr/>
        </p:nvGraphicFramePr>
        <p:xfrm>
          <a:off x="7676198" y="3409950"/>
          <a:ext cx="1208087" cy="544513"/>
        </p:xfrm>
        <a:graphic>
          <a:graphicData uri="http://schemas.openxmlformats.org/presentationml/2006/ole">
            <p:oleObj spid="_x0000_s2075" name="Equation" r:id="rId29" imgW="647640" imgH="291960" progId="Equation.DSMT4">
              <p:embed/>
            </p:oleObj>
          </a:graphicData>
        </a:graphic>
      </p:graphicFrame>
      <p:graphicFrame>
        <p:nvGraphicFramePr>
          <p:cNvPr id="43" name="Object 32"/>
          <p:cNvGraphicFramePr>
            <a:graphicFrameLocks noChangeAspect="1"/>
          </p:cNvGraphicFramePr>
          <p:nvPr/>
        </p:nvGraphicFramePr>
        <p:xfrm>
          <a:off x="5021898" y="4078288"/>
          <a:ext cx="993775" cy="331787"/>
        </p:xfrm>
        <a:graphic>
          <a:graphicData uri="http://schemas.openxmlformats.org/presentationml/2006/ole">
            <p:oleObj spid="_x0000_s2076" name="Equation" r:id="rId30" imgW="533160" imgH="177480" progId="Equation.DSMT4">
              <p:embed/>
            </p:oleObj>
          </a:graphicData>
        </a:graphic>
      </p:graphicFrame>
      <p:graphicFrame>
        <p:nvGraphicFramePr>
          <p:cNvPr id="44" name="Object 33"/>
          <p:cNvGraphicFramePr>
            <a:graphicFrameLocks noChangeAspect="1"/>
          </p:cNvGraphicFramePr>
          <p:nvPr/>
        </p:nvGraphicFramePr>
        <p:xfrm>
          <a:off x="6664960" y="4078288"/>
          <a:ext cx="849313" cy="331787"/>
        </p:xfrm>
        <a:graphic>
          <a:graphicData uri="http://schemas.openxmlformats.org/presentationml/2006/ole">
            <p:oleObj spid="_x0000_s2077" name="Equation" r:id="rId31" imgW="457200" imgH="177480" progId="Equation.DSMT4">
              <p:embed/>
            </p:oleObj>
          </a:graphicData>
        </a:graphic>
      </p:graphicFrame>
      <p:graphicFrame>
        <p:nvGraphicFramePr>
          <p:cNvPr id="45" name="Object 34"/>
          <p:cNvGraphicFramePr>
            <a:graphicFrameLocks noChangeAspect="1"/>
          </p:cNvGraphicFramePr>
          <p:nvPr/>
        </p:nvGraphicFramePr>
        <p:xfrm>
          <a:off x="7909560" y="4052888"/>
          <a:ext cx="993775" cy="331787"/>
        </p:xfrm>
        <a:graphic>
          <a:graphicData uri="http://schemas.openxmlformats.org/presentationml/2006/ole">
            <p:oleObj spid="_x0000_s2078" name="Equation" r:id="rId32" imgW="533160" imgH="177480" progId="Equation.DSMT4">
              <p:embed/>
            </p:oleObj>
          </a:graphicData>
        </a:graphic>
      </p:graphicFrame>
      <p:graphicFrame>
        <p:nvGraphicFramePr>
          <p:cNvPr id="46" name="Object 35"/>
          <p:cNvGraphicFramePr>
            <a:graphicFrameLocks noChangeAspect="1"/>
          </p:cNvGraphicFramePr>
          <p:nvPr/>
        </p:nvGraphicFramePr>
        <p:xfrm>
          <a:off x="6731635" y="4624388"/>
          <a:ext cx="661988" cy="331787"/>
        </p:xfrm>
        <a:graphic>
          <a:graphicData uri="http://schemas.openxmlformats.org/presentationml/2006/ole">
            <p:oleObj spid="_x0000_s2079" name="Equation" r:id="rId33" imgW="355320" imgH="177480" progId="Equation.DSMT4">
              <p:embed/>
            </p:oleObj>
          </a:graphicData>
        </a:graphic>
      </p:graphicFrame>
      <p:graphicFrame>
        <p:nvGraphicFramePr>
          <p:cNvPr id="47" name="Object 36"/>
          <p:cNvGraphicFramePr>
            <a:graphicFrameLocks noChangeAspect="1"/>
          </p:cNvGraphicFramePr>
          <p:nvPr/>
        </p:nvGraphicFramePr>
        <p:xfrm>
          <a:off x="8046085" y="4638675"/>
          <a:ext cx="779463" cy="355600"/>
        </p:xfrm>
        <a:graphic>
          <a:graphicData uri="http://schemas.openxmlformats.org/presentationml/2006/ole">
            <p:oleObj spid="_x0000_s2080" name="Equation" r:id="rId34" imgW="419040" imgH="190440" progId="Equation.DSMT4">
              <p:embed/>
            </p:oleObj>
          </a:graphicData>
        </a:graphic>
      </p:graphicFrame>
      <p:graphicFrame>
        <p:nvGraphicFramePr>
          <p:cNvPr id="48" name="Object 37"/>
          <p:cNvGraphicFramePr>
            <a:graphicFrameLocks noChangeAspect="1"/>
          </p:cNvGraphicFramePr>
          <p:nvPr/>
        </p:nvGraphicFramePr>
        <p:xfrm>
          <a:off x="5160010" y="4624388"/>
          <a:ext cx="781050" cy="355600"/>
        </p:xfrm>
        <a:graphic>
          <a:graphicData uri="http://schemas.openxmlformats.org/presentationml/2006/ole">
            <p:oleObj spid="_x0000_s2081" name="Equation" r:id="rId35" imgW="419040" imgH="190440" progId="Equation.DSMT4">
              <p:embed/>
            </p:oleObj>
          </a:graphicData>
        </a:graphic>
      </p:graphicFrame>
      <p:sp>
        <p:nvSpPr>
          <p:cNvPr id="49" name="Right Arrow 48"/>
          <p:cNvSpPr/>
          <p:nvPr/>
        </p:nvSpPr>
        <p:spPr>
          <a:xfrm>
            <a:off x="2945448" y="2266950"/>
            <a:ext cx="1357312" cy="285750"/>
          </a:xfrm>
          <a:prstGeom prst="rightArrow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1" name="Right Arrow 50"/>
          <p:cNvSpPr/>
          <p:nvPr/>
        </p:nvSpPr>
        <p:spPr>
          <a:xfrm rot="10800000">
            <a:off x="159385" y="2266950"/>
            <a:ext cx="1357313" cy="285750"/>
          </a:xfrm>
          <a:prstGeom prst="rightArrow">
            <a:avLst/>
          </a:prstGeom>
          <a:solidFill>
            <a:schemeClr val="accent1">
              <a:alpha val="5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53" name="Left-Right Arrow 52"/>
          <p:cNvSpPr/>
          <p:nvPr/>
        </p:nvSpPr>
        <p:spPr>
          <a:xfrm>
            <a:off x="6041073" y="2303463"/>
            <a:ext cx="1428750" cy="214312"/>
          </a:xfrm>
          <a:prstGeom prst="leftRightArrow">
            <a:avLst/>
          </a:prstGeom>
          <a:solidFill>
            <a:schemeClr val="accent1"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" name="Object 22"/>
          <p:cNvGraphicFramePr>
            <a:graphicFrameLocks noChangeAspect="1"/>
          </p:cNvGraphicFramePr>
          <p:nvPr/>
        </p:nvGraphicFramePr>
        <p:xfrm>
          <a:off x="6445885" y="1514475"/>
          <a:ext cx="1470025" cy="609600"/>
        </p:xfrm>
        <a:graphic>
          <a:graphicData uri="http://schemas.openxmlformats.org/presentationml/2006/ole">
            <p:oleObj spid="_x0000_s2082" name="Equation" r:id="rId36" imgW="520560" imgH="215640" progId="Equation.DSMT4">
              <p:embed/>
            </p:oleObj>
          </a:graphicData>
        </a:graphic>
      </p:graphicFrame>
      <p:sp>
        <p:nvSpPr>
          <p:cNvPr id="50" name="Text Box 5"/>
          <p:cNvSpPr txBox="1">
            <a:spLocks noChangeArrowheads="1"/>
          </p:cNvSpPr>
          <p:nvPr/>
        </p:nvSpPr>
        <p:spPr bwMode="auto">
          <a:xfrm>
            <a:off x="4681351" y="6613525"/>
            <a:ext cx="43300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7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45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4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4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4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4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4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4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51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-99392"/>
            <a:ext cx="8712968" cy="79208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CA" sz="2800" dirty="0" smtClean="0"/>
              <a:t>II) Steps for Solving </a:t>
            </a:r>
            <a:r>
              <a:rPr lang="en-CA" sz="2800" dirty="0" smtClean="0"/>
              <a:t>Inequalities with Factoring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799728"/>
            <a:ext cx="8640960" cy="2197224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lang="en-CA" sz="2300" dirty="0" smtClean="0"/>
              <a:t>Factor the trinomial and find the roots [solutions]</a:t>
            </a:r>
            <a:endParaRPr lang="en-CA" sz="2300" dirty="0" smtClean="0"/>
          </a:p>
          <a:p>
            <a:pPr eaLnBrk="1" hangingPunct="1"/>
            <a:r>
              <a:rPr lang="en-CA" sz="2300" dirty="0" smtClean="0"/>
              <a:t>In general when we graph a trinomial, we get a U-shaped graph called a ‘Parabola’</a:t>
            </a:r>
            <a:endParaRPr lang="en-CA" sz="2300" dirty="0" smtClean="0"/>
          </a:p>
          <a:p>
            <a:pPr eaLnBrk="1" hangingPunct="1"/>
            <a:r>
              <a:rPr lang="en-CA" sz="2300" dirty="0" smtClean="0"/>
              <a:t>Indicate which points satisfy the inequality</a:t>
            </a:r>
          </a:p>
          <a:p>
            <a:pPr lvl="1" eaLnBrk="1" hangingPunct="1"/>
            <a:r>
              <a:rPr lang="en-CA" sz="2300" dirty="0" smtClean="0"/>
              <a:t>Above/Below/Equal the X-axis </a:t>
            </a:r>
          </a:p>
          <a:p>
            <a:pPr eaLnBrk="1" hangingPunct="1"/>
            <a:r>
              <a:rPr lang="en-CA" sz="2300" dirty="0" smtClean="0"/>
              <a:t>the domain that satisfy the inequality be the solution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79512" y="2708920"/>
            <a:ext cx="7499350" cy="766762"/>
          </a:xfrm>
          <a:prstGeom prst="rect">
            <a:avLst/>
          </a:prstGeom>
        </p:spPr>
        <p:txBody>
          <a:bodyPr vert="horz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000" b="0" kern="1200" cap="sm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CA" sz="2500" dirty="0" smtClean="0"/>
              <a:t>Ex: Solve the Inequality</a:t>
            </a:r>
            <a:endParaRPr lang="en-CA" sz="2500" dirty="0"/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703554044"/>
              </p:ext>
            </p:extLst>
          </p:nvPr>
        </p:nvGraphicFramePr>
        <p:xfrm>
          <a:off x="4573588" y="2933700"/>
          <a:ext cx="1766887" cy="546100"/>
        </p:xfrm>
        <a:graphic>
          <a:graphicData uri="http://schemas.openxmlformats.org/presentationml/2006/ole">
            <p:oleObj spid="_x0000_s6146" name="Equation" r:id="rId4" imgW="685800" imgH="215640" progId="Equation.DSMT4">
              <p:embed/>
            </p:oleObj>
          </a:graphicData>
        </a:graphic>
      </p:graphicFrame>
      <p:grpSp>
        <p:nvGrpSpPr>
          <p:cNvPr id="6" name="Group 5"/>
          <p:cNvGrpSpPr>
            <a:grpSpLocks noChangeAspect="1"/>
          </p:cNvGrpSpPr>
          <p:nvPr/>
        </p:nvGrpSpPr>
        <p:grpSpPr bwMode="auto">
          <a:xfrm>
            <a:off x="406054" y="3470547"/>
            <a:ext cx="2716213" cy="3198813"/>
            <a:chOff x="-192" y="549"/>
            <a:chExt cx="6144" cy="3222"/>
          </a:xfrm>
        </p:grpSpPr>
        <p:sp>
          <p:nvSpPr>
            <p:cNvPr id="7" name="AutoShape 4"/>
            <p:cNvSpPr>
              <a:spLocks noChangeAspect="1" noChangeArrowheads="1" noTextEdit="1"/>
            </p:cNvSpPr>
            <p:nvPr/>
          </p:nvSpPr>
          <p:spPr bwMode="auto">
            <a:xfrm>
              <a:off x="-192" y="549"/>
              <a:ext cx="6144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-186" y="555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 flipV="1">
              <a:off x="582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0" name="Line 8"/>
            <p:cNvSpPr>
              <a:spLocks noChangeShapeType="1"/>
            </p:cNvSpPr>
            <p:nvPr/>
          </p:nvSpPr>
          <p:spPr bwMode="auto">
            <a:xfrm flipV="1">
              <a:off x="58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1" name="Line 9"/>
            <p:cNvSpPr>
              <a:spLocks noChangeShapeType="1"/>
            </p:cNvSpPr>
            <p:nvPr/>
          </p:nvSpPr>
          <p:spPr bwMode="auto">
            <a:xfrm flipV="1">
              <a:off x="1344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2" name="Line 10"/>
            <p:cNvSpPr>
              <a:spLocks noChangeShapeType="1"/>
            </p:cNvSpPr>
            <p:nvPr/>
          </p:nvSpPr>
          <p:spPr bwMode="auto">
            <a:xfrm flipV="1">
              <a:off x="1350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V="1">
              <a:off x="2112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 flipV="1">
              <a:off x="211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 flipV="1">
              <a:off x="3642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 flipV="1">
              <a:off x="364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V="1">
              <a:off x="4404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V="1">
              <a:off x="4410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V="1">
              <a:off x="5172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 flipV="1">
              <a:off x="517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-180" y="343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2" name="Line 20"/>
            <p:cNvSpPr>
              <a:spLocks noChangeShapeType="1"/>
            </p:cNvSpPr>
            <p:nvPr/>
          </p:nvSpPr>
          <p:spPr bwMode="auto">
            <a:xfrm>
              <a:off x="-180" y="344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-180" y="311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-180" y="311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-180" y="279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6" name="Line 24"/>
            <p:cNvSpPr>
              <a:spLocks noChangeShapeType="1"/>
            </p:cNvSpPr>
            <p:nvPr/>
          </p:nvSpPr>
          <p:spPr bwMode="auto">
            <a:xfrm>
              <a:off x="-180" y="279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Line 25"/>
            <p:cNvSpPr>
              <a:spLocks noChangeShapeType="1"/>
            </p:cNvSpPr>
            <p:nvPr/>
          </p:nvSpPr>
          <p:spPr bwMode="auto">
            <a:xfrm>
              <a:off x="-180" y="21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8" name="Line 26"/>
            <p:cNvSpPr>
              <a:spLocks noChangeShapeType="1"/>
            </p:cNvSpPr>
            <p:nvPr/>
          </p:nvSpPr>
          <p:spPr bwMode="auto">
            <a:xfrm>
              <a:off x="-180" y="21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29" name="Line 27"/>
            <p:cNvSpPr>
              <a:spLocks noChangeShapeType="1"/>
            </p:cNvSpPr>
            <p:nvPr/>
          </p:nvSpPr>
          <p:spPr bwMode="auto">
            <a:xfrm>
              <a:off x="-180" y="18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0" name="Line 28"/>
            <p:cNvSpPr>
              <a:spLocks noChangeShapeType="1"/>
            </p:cNvSpPr>
            <p:nvPr/>
          </p:nvSpPr>
          <p:spPr bwMode="auto">
            <a:xfrm>
              <a:off x="-180" y="18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1" name="Line 29"/>
            <p:cNvSpPr>
              <a:spLocks noChangeShapeType="1"/>
            </p:cNvSpPr>
            <p:nvPr/>
          </p:nvSpPr>
          <p:spPr bwMode="auto">
            <a:xfrm>
              <a:off x="-180" y="151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-180" y="152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3" name="Line 31"/>
            <p:cNvSpPr>
              <a:spLocks noChangeShapeType="1"/>
            </p:cNvSpPr>
            <p:nvPr/>
          </p:nvSpPr>
          <p:spPr bwMode="auto">
            <a:xfrm>
              <a:off x="-180" y="119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4" name="Line 32"/>
            <p:cNvSpPr>
              <a:spLocks noChangeShapeType="1"/>
            </p:cNvSpPr>
            <p:nvPr/>
          </p:nvSpPr>
          <p:spPr bwMode="auto">
            <a:xfrm>
              <a:off x="-180" y="120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5" name="Line 33"/>
            <p:cNvSpPr>
              <a:spLocks noChangeShapeType="1"/>
            </p:cNvSpPr>
            <p:nvPr/>
          </p:nvSpPr>
          <p:spPr bwMode="auto">
            <a:xfrm>
              <a:off x="-180" y="87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6" name="Line 34"/>
            <p:cNvSpPr>
              <a:spLocks noChangeShapeType="1"/>
            </p:cNvSpPr>
            <p:nvPr/>
          </p:nvSpPr>
          <p:spPr bwMode="auto">
            <a:xfrm>
              <a:off x="-180" y="87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7" name="Line 35"/>
            <p:cNvSpPr>
              <a:spLocks noChangeShapeType="1"/>
            </p:cNvSpPr>
            <p:nvPr/>
          </p:nvSpPr>
          <p:spPr bwMode="auto">
            <a:xfrm>
              <a:off x="-180" y="246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8" name="Line 36"/>
            <p:cNvSpPr>
              <a:spLocks noChangeShapeType="1"/>
            </p:cNvSpPr>
            <p:nvPr/>
          </p:nvSpPr>
          <p:spPr bwMode="auto">
            <a:xfrm>
              <a:off x="-180" y="247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39" name="Line 37"/>
            <p:cNvSpPr>
              <a:spLocks noChangeShapeType="1"/>
            </p:cNvSpPr>
            <p:nvPr/>
          </p:nvSpPr>
          <p:spPr bwMode="auto">
            <a:xfrm>
              <a:off x="-180" y="248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0" name="Line 38"/>
            <p:cNvSpPr>
              <a:spLocks noChangeShapeType="1"/>
            </p:cNvSpPr>
            <p:nvPr/>
          </p:nvSpPr>
          <p:spPr bwMode="auto">
            <a:xfrm>
              <a:off x="-180" y="248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5820" y="2289"/>
              <a:ext cx="10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42" name="Freeform 40"/>
            <p:cNvSpPr>
              <a:spLocks/>
            </p:cNvSpPr>
            <p:nvPr/>
          </p:nvSpPr>
          <p:spPr bwMode="auto">
            <a:xfrm>
              <a:off x="5880" y="2427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 flipV="1">
              <a:off x="286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4" name="Line 42"/>
            <p:cNvSpPr>
              <a:spLocks noChangeShapeType="1"/>
            </p:cNvSpPr>
            <p:nvPr/>
          </p:nvSpPr>
          <p:spPr bwMode="auto">
            <a:xfrm flipV="1">
              <a:off x="2874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5" name="Line 43"/>
            <p:cNvSpPr>
              <a:spLocks noChangeShapeType="1"/>
            </p:cNvSpPr>
            <p:nvPr/>
          </p:nvSpPr>
          <p:spPr bwMode="auto">
            <a:xfrm flipV="1">
              <a:off x="2880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6" name="Line 44"/>
            <p:cNvSpPr>
              <a:spLocks noChangeShapeType="1"/>
            </p:cNvSpPr>
            <p:nvPr/>
          </p:nvSpPr>
          <p:spPr bwMode="auto">
            <a:xfrm flipV="1">
              <a:off x="2886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47" name="Rectangle 45"/>
            <p:cNvSpPr>
              <a:spLocks noChangeArrowheads="1"/>
            </p:cNvSpPr>
            <p:nvPr/>
          </p:nvSpPr>
          <p:spPr bwMode="auto">
            <a:xfrm>
              <a:off x="2952" y="543"/>
              <a:ext cx="10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48" name="Freeform 46"/>
            <p:cNvSpPr>
              <a:spLocks/>
            </p:cNvSpPr>
            <p:nvPr/>
          </p:nvSpPr>
          <p:spPr bwMode="auto">
            <a:xfrm>
              <a:off x="2826" y="561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49" name="Rectangle 47"/>
            <p:cNvSpPr>
              <a:spLocks noChangeArrowheads="1"/>
            </p:cNvSpPr>
            <p:nvPr/>
          </p:nvSpPr>
          <p:spPr bwMode="auto">
            <a:xfrm>
              <a:off x="-186" y="555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0" name="Line 48"/>
            <p:cNvSpPr>
              <a:spLocks noChangeShapeType="1"/>
            </p:cNvSpPr>
            <p:nvPr/>
          </p:nvSpPr>
          <p:spPr bwMode="auto">
            <a:xfrm>
              <a:off x="588" y="2445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" name="Rectangle 49"/>
            <p:cNvSpPr>
              <a:spLocks noChangeArrowheads="1"/>
            </p:cNvSpPr>
            <p:nvPr/>
          </p:nvSpPr>
          <p:spPr bwMode="auto">
            <a:xfrm>
              <a:off x="528" y="2523"/>
              <a:ext cx="18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52" name="Line 50"/>
            <p:cNvSpPr>
              <a:spLocks noChangeShapeType="1"/>
            </p:cNvSpPr>
            <p:nvPr/>
          </p:nvSpPr>
          <p:spPr bwMode="auto">
            <a:xfrm>
              <a:off x="1350" y="2445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3" name="Rectangle 51"/>
            <p:cNvSpPr>
              <a:spLocks noChangeArrowheads="1"/>
            </p:cNvSpPr>
            <p:nvPr/>
          </p:nvSpPr>
          <p:spPr bwMode="auto">
            <a:xfrm>
              <a:off x="1290" y="2523"/>
              <a:ext cx="18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54" name="Line 52"/>
            <p:cNvSpPr>
              <a:spLocks noChangeShapeType="1"/>
            </p:cNvSpPr>
            <p:nvPr/>
          </p:nvSpPr>
          <p:spPr bwMode="auto">
            <a:xfrm>
              <a:off x="2118" y="2445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5" name="Rectangle 53"/>
            <p:cNvSpPr>
              <a:spLocks noChangeArrowheads="1"/>
            </p:cNvSpPr>
            <p:nvPr/>
          </p:nvSpPr>
          <p:spPr bwMode="auto">
            <a:xfrm>
              <a:off x="2058" y="2523"/>
              <a:ext cx="18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56" name="Rectangle 54"/>
            <p:cNvSpPr>
              <a:spLocks noChangeArrowheads="1"/>
            </p:cNvSpPr>
            <p:nvPr/>
          </p:nvSpPr>
          <p:spPr bwMode="auto">
            <a:xfrm>
              <a:off x="2904" y="2523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57" name="Line 55"/>
            <p:cNvSpPr>
              <a:spLocks noChangeShapeType="1"/>
            </p:cNvSpPr>
            <p:nvPr/>
          </p:nvSpPr>
          <p:spPr bwMode="auto">
            <a:xfrm>
              <a:off x="3648" y="2445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8" name="Rectangle 56"/>
            <p:cNvSpPr>
              <a:spLocks noChangeArrowheads="1"/>
            </p:cNvSpPr>
            <p:nvPr/>
          </p:nvSpPr>
          <p:spPr bwMode="auto">
            <a:xfrm>
              <a:off x="3654" y="2523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59" name="Line 57"/>
            <p:cNvSpPr>
              <a:spLocks noChangeShapeType="1"/>
            </p:cNvSpPr>
            <p:nvPr/>
          </p:nvSpPr>
          <p:spPr bwMode="auto">
            <a:xfrm>
              <a:off x="4410" y="2445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0" name="Rectangle 58"/>
            <p:cNvSpPr>
              <a:spLocks noChangeArrowheads="1"/>
            </p:cNvSpPr>
            <p:nvPr/>
          </p:nvSpPr>
          <p:spPr bwMode="auto">
            <a:xfrm>
              <a:off x="4416" y="2523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61" name="Line 59"/>
            <p:cNvSpPr>
              <a:spLocks noChangeShapeType="1"/>
            </p:cNvSpPr>
            <p:nvPr/>
          </p:nvSpPr>
          <p:spPr bwMode="auto">
            <a:xfrm>
              <a:off x="5178" y="2445"/>
              <a:ext cx="1" cy="78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2" name="Rectangle 60"/>
            <p:cNvSpPr>
              <a:spLocks noChangeArrowheads="1"/>
            </p:cNvSpPr>
            <p:nvPr/>
          </p:nvSpPr>
          <p:spPr bwMode="auto">
            <a:xfrm>
              <a:off x="5184" y="2523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63" name="Rectangle 61"/>
            <p:cNvSpPr>
              <a:spLocks noChangeArrowheads="1"/>
            </p:cNvSpPr>
            <p:nvPr/>
          </p:nvSpPr>
          <p:spPr bwMode="auto">
            <a:xfrm>
              <a:off x="2718" y="3381"/>
              <a:ext cx="18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-3</a:t>
              </a:r>
              <a:endParaRPr lang="en-US"/>
            </a:p>
          </p:txBody>
        </p:sp>
        <p:sp>
          <p:nvSpPr>
            <p:cNvPr id="64" name="Line 62"/>
            <p:cNvSpPr>
              <a:spLocks noChangeShapeType="1"/>
            </p:cNvSpPr>
            <p:nvPr/>
          </p:nvSpPr>
          <p:spPr bwMode="auto">
            <a:xfrm>
              <a:off x="2844" y="3441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5" name="Rectangle 63"/>
            <p:cNvSpPr>
              <a:spLocks noChangeArrowheads="1"/>
            </p:cNvSpPr>
            <p:nvPr/>
          </p:nvSpPr>
          <p:spPr bwMode="auto">
            <a:xfrm>
              <a:off x="2718" y="3057"/>
              <a:ext cx="18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</a:t>
              </a:r>
              <a:endParaRPr lang="en-US"/>
            </a:p>
          </p:txBody>
        </p:sp>
        <p:sp>
          <p:nvSpPr>
            <p:cNvPr id="66" name="Line 64"/>
            <p:cNvSpPr>
              <a:spLocks noChangeShapeType="1"/>
            </p:cNvSpPr>
            <p:nvPr/>
          </p:nvSpPr>
          <p:spPr bwMode="auto">
            <a:xfrm>
              <a:off x="2844" y="3117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7" name="Rectangle 65"/>
            <p:cNvSpPr>
              <a:spLocks noChangeArrowheads="1"/>
            </p:cNvSpPr>
            <p:nvPr/>
          </p:nvSpPr>
          <p:spPr bwMode="auto">
            <a:xfrm>
              <a:off x="2718" y="2739"/>
              <a:ext cx="18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68" name="Line 66"/>
            <p:cNvSpPr>
              <a:spLocks noChangeShapeType="1"/>
            </p:cNvSpPr>
            <p:nvPr/>
          </p:nvSpPr>
          <p:spPr bwMode="auto">
            <a:xfrm>
              <a:off x="2844" y="2799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69" name="Rectangle 67"/>
            <p:cNvSpPr>
              <a:spLocks noChangeArrowheads="1"/>
            </p:cNvSpPr>
            <p:nvPr/>
          </p:nvSpPr>
          <p:spPr bwMode="auto">
            <a:xfrm>
              <a:off x="2778" y="2097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70" name="Line 68"/>
            <p:cNvSpPr>
              <a:spLocks noChangeShapeType="1"/>
            </p:cNvSpPr>
            <p:nvPr/>
          </p:nvSpPr>
          <p:spPr bwMode="auto">
            <a:xfrm>
              <a:off x="2844" y="2157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1" name="Rectangle 69"/>
            <p:cNvSpPr>
              <a:spLocks noChangeArrowheads="1"/>
            </p:cNvSpPr>
            <p:nvPr/>
          </p:nvSpPr>
          <p:spPr bwMode="auto">
            <a:xfrm>
              <a:off x="2778" y="1779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72" name="Line 70"/>
            <p:cNvSpPr>
              <a:spLocks noChangeShapeType="1"/>
            </p:cNvSpPr>
            <p:nvPr/>
          </p:nvSpPr>
          <p:spPr bwMode="auto">
            <a:xfrm>
              <a:off x="2844" y="1839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3" name="Rectangle 71"/>
            <p:cNvSpPr>
              <a:spLocks noChangeArrowheads="1"/>
            </p:cNvSpPr>
            <p:nvPr/>
          </p:nvSpPr>
          <p:spPr bwMode="auto">
            <a:xfrm>
              <a:off x="2778" y="1461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74" name="Line 72"/>
            <p:cNvSpPr>
              <a:spLocks noChangeShapeType="1"/>
            </p:cNvSpPr>
            <p:nvPr/>
          </p:nvSpPr>
          <p:spPr bwMode="auto">
            <a:xfrm>
              <a:off x="2844" y="1521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5" name="Rectangle 73"/>
            <p:cNvSpPr>
              <a:spLocks noChangeArrowheads="1"/>
            </p:cNvSpPr>
            <p:nvPr/>
          </p:nvSpPr>
          <p:spPr bwMode="auto">
            <a:xfrm>
              <a:off x="2778" y="1143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76" name="Line 74"/>
            <p:cNvSpPr>
              <a:spLocks noChangeShapeType="1"/>
            </p:cNvSpPr>
            <p:nvPr/>
          </p:nvSpPr>
          <p:spPr bwMode="auto">
            <a:xfrm>
              <a:off x="2844" y="1203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7" name="Rectangle 75"/>
            <p:cNvSpPr>
              <a:spLocks noChangeArrowheads="1"/>
            </p:cNvSpPr>
            <p:nvPr/>
          </p:nvSpPr>
          <p:spPr bwMode="auto">
            <a:xfrm>
              <a:off x="2778" y="819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78" name="Line 76"/>
            <p:cNvSpPr>
              <a:spLocks noChangeShapeType="1"/>
            </p:cNvSpPr>
            <p:nvPr/>
          </p:nvSpPr>
          <p:spPr bwMode="auto">
            <a:xfrm>
              <a:off x="2844" y="879"/>
              <a:ext cx="78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79" name="Freeform 77"/>
            <p:cNvSpPr>
              <a:spLocks/>
            </p:cNvSpPr>
            <p:nvPr/>
          </p:nvSpPr>
          <p:spPr bwMode="auto">
            <a:xfrm>
              <a:off x="1428" y="531"/>
              <a:ext cx="24" cy="84"/>
            </a:xfrm>
            <a:custGeom>
              <a:avLst/>
              <a:gdLst>
                <a:gd name="T0" fmla="*/ 24 w 4"/>
                <a:gd name="T1" fmla="*/ 84 h 14"/>
                <a:gd name="T2" fmla="*/ 12 w 4"/>
                <a:gd name="T3" fmla="*/ 42 h 14"/>
                <a:gd name="T4" fmla="*/ 0 w 4"/>
                <a:gd name="T5" fmla="*/ 0 h 14"/>
                <a:gd name="T6" fmla="*/ 0 60000 65536"/>
                <a:gd name="T7" fmla="*/ 0 60000 65536"/>
                <a:gd name="T8" fmla="*/ 0 60000 65536"/>
                <a:gd name="T9" fmla="*/ 0 w 4"/>
                <a:gd name="T10" fmla="*/ 0 h 14"/>
                <a:gd name="T11" fmla="*/ 4 w 4"/>
                <a:gd name="T12" fmla="*/ 14 h 1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" h="14">
                  <a:moveTo>
                    <a:pt x="4" y="14"/>
                  </a:moveTo>
                  <a:lnTo>
                    <a:pt x="2" y="7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0" name="Freeform 78"/>
            <p:cNvSpPr>
              <a:spLocks/>
            </p:cNvSpPr>
            <p:nvPr/>
          </p:nvSpPr>
          <p:spPr bwMode="auto">
            <a:xfrm>
              <a:off x="1452" y="525"/>
              <a:ext cx="3264" cy="2952"/>
            </a:xfrm>
            <a:custGeom>
              <a:avLst/>
              <a:gdLst>
                <a:gd name="T0" fmla="*/ 48 w 544"/>
                <a:gd name="T1" fmla="*/ 258 h 492"/>
                <a:gd name="T2" fmla="*/ 108 w 544"/>
                <a:gd name="T3" fmla="*/ 456 h 492"/>
                <a:gd name="T4" fmla="*/ 168 w 544"/>
                <a:gd name="T5" fmla="*/ 654 h 492"/>
                <a:gd name="T6" fmla="*/ 228 w 544"/>
                <a:gd name="T7" fmla="*/ 840 h 492"/>
                <a:gd name="T8" fmla="*/ 288 w 544"/>
                <a:gd name="T9" fmla="*/ 1020 h 492"/>
                <a:gd name="T10" fmla="*/ 348 w 544"/>
                <a:gd name="T11" fmla="*/ 1188 h 492"/>
                <a:gd name="T12" fmla="*/ 408 w 544"/>
                <a:gd name="T13" fmla="*/ 1350 h 492"/>
                <a:gd name="T14" fmla="*/ 468 w 544"/>
                <a:gd name="T15" fmla="*/ 1506 h 492"/>
                <a:gd name="T16" fmla="*/ 528 w 544"/>
                <a:gd name="T17" fmla="*/ 1650 h 492"/>
                <a:gd name="T18" fmla="*/ 588 w 544"/>
                <a:gd name="T19" fmla="*/ 1794 h 492"/>
                <a:gd name="T20" fmla="*/ 648 w 544"/>
                <a:gd name="T21" fmla="*/ 1926 h 492"/>
                <a:gd name="T22" fmla="*/ 708 w 544"/>
                <a:gd name="T23" fmla="*/ 2046 h 492"/>
                <a:gd name="T24" fmla="*/ 768 w 544"/>
                <a:gd name="T25" fmla="*/ 2160 h 492"/>
                <a:gd name="T26" fmla="*/ 828 w 544"/>
                <a:gd name="T27" fmla="*/ 2268 h 492"/>
                <a:gd name="T28" fmla="*/ 888 w 544"/>
                <a:gd name="T29" fmla="*/ 2370 h 492"/>
                <a:gd name="T30" fmla="*/ 948 w 544"/>
                <a:gd name="T31" fmla="*/ 2460 h 492"/>
                <a:gd name="T32" fmla="*/ 1008 w 544"/>
                <a:gd name="T33" fmla="*/ 2544 h 492"/>
                <a:gd name="T34" fmla="*/ 1068 w 544"/>
                <a:gd name="T35" fmla="*/ 2622 h 492"/>
                <a:gd name="T36" fmla="*/ 1128 w 544"/>
                <a:gd name="T37" fmla="*/ 2688 h 492"/>
                <a:gd name="T38" fmla="*/ 1188 w 544"/>
                <a:gd name="T39" fmla="*/ 2748 h 492"/>
                <a:gd name="T40" fmla="*/ 1248 w 544"/>
                <a:gd name="T41" fmla="*/ 2802 h 492"/>
                <a:gd name="T42" fmla="*/ 1308 w 544"/>
                <a:gd name="T43" fmla="*/ 2850 h 492"/>
                <a:gd name="T44" fmla="*/ 1368 w 544"/>
                <a:gd name="T45" fmla="*/ 2886 h 492"/>
                <a:gd name="T46" fmla="*/ 1428 w 544"/>
                <a:gd name="T47" fmla="*/ 2916 h 492"/>
                <a:gd name="T48" fmla="*/ 1488 w 544"/>
                <a:gd name="T49" fmla="*/ 2934 h 492"/>
                <a:gd name="T50" fmla="*/ 1548 w 544"/>
                <a:gd name="T51" fmla="*/ 2946 h 492"/>
                <a:gd name="T52" fmla="*/ 1608 w 544"/>
                <a:gd name="T53" fmla="*/ 2952 h 492"/>
                <a:gd name="T54" fmla="*/ 1668 w 544"/>
                <a:gd name="T55" fmla="*/ 2952 h 492"/>
                <a:gd name="T56" fmla="*/ 1728 w 544"/>
                <a:gd name="T57" fmla="*/ 2940 h 492"/>
                <a:gd name="T58" fmla="*/ 1788 w 544"/>
                <a:gd name="T59" fmla="*/ 2922 h 492"/>
                <a:gd name="T60" fmla="*/ 1848 w 544"/>
                <a:gd name="T61" fmla="*/ 2898 h 492"/>
                <a:gd name="T62" fmla="*/ 1908 w 544"/>
                <a:gd name="T63" fmla="*/ 2862 h 492"/>
                <a:gd name="T64" fmla="*/ 1968 w 544"/>
                <a:gd name="T65" fmla="*/ 2820 h 492"/>
                <a:gd name="T66" fmla="*/ 2028 w 544"/>
                <a:gd name="T67" fmla="*/ 2772 h 492"/>
                <a:gd name="T68" fmla="*/ 2088 w 544"/>
                <a:gd name="T69" fmla="*/ 2712 h 492"/>
                <a:gd name="T70" fmla="*/ 2148 w 544"/>
                <a:gd name="T71" fmla="*/ 2646 h 492"/>
                <a:gd name="T72" fmla="*/ 2208 w 544"/>
                <a:gd name="T73" fmla="*/ 2574 h 492"/>
                <a:gd name="T74" fmla="*/ 2268 w 544"/>
                <a:gd name="T75" fmla="*/ 2496 h 492"/>
                <a:gd name="T76" fmla="*/ 2328 w 544"/>
                <a:gd name="T77" fmla="*/ 2406 h 492"/>
                <a:gd name="T78" fmla="*/ 2388 w 544"/>
                <a:gd name="T79" fmla="*/ 2310 h 492"/>
                <a:gd name="T80" fmla="*/ 2448 w 544"/>
                <a:gd name="T81" fmla="*/ 2202 h 492"/>
                <a:gd name="T82" fmla="*/ 2508 w 544"/>
                <a:gd name="T83" fmla="*/ 2088 h 492"/>
                <a:gd name="T84" fmla="*/ 2568 w 544"/>
                <a:gd name="T85" fmla="*/ 1968 h 492"/>
                <a:gd name="T86" fmla="*/ 2628 w 544"/>
                <a:gd name="T87" fmla="*/ 1842 h 492"/>
                <a:gd name="T88" fmla="*/ 2688 w 544"/>
                <a:gd name="T89" fmla="*/ 1704 h 492"/>
                <a:gd name="T90" fmla="*/ 2748 w 544"/>
                <a:gd name="T91" fmla="*/ 1560 h 492"/>
                <a:gd name="T92" fmla="*/ 2808 w 544"/>
                <a:gd name="T93" fmla="*/ 1410 h 492"/>
                <a:gd name="T94" fmla="*/ 2868 w 544"/>
                <a:gd name="T95" fmla="*/ 1248 h 492"/>
                <a:gd name="T96" fmla="*/ 2928 w 544"/>
                <a:gd name="T97" fmla="*/ 1080 h 492"/>
                <a:gd name="T98" fmla="*/ 2988 w 544"/>
                <a:gd name="T99" fmla="*/ 906 h 492"/>
                <a:gd name="T100" fmla="*/ 3048 w 544"/>
                <a:gd name="T101" fmla="*/ 726 h 492"/>
                <a:gd name="T102" fmla="*/ 3108 w 544"/>
                <a:gd name="T103" fmla="*/ 534 h 492"/>
                <a:gd name="T104" fmla="*/ 3168 w 544"/>
                <a:gd name="T105" fmla="*/ 330 h 492"/>
                <a:gd name="T106" fmla="*/ 3228 w 544"/>
                <a:gd name="T107" fmla="*/ 126 h 492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544"/>
                <a:gd name="T163" fmla="*/ 0 h 492"/>
                <a:gd name="T164" fmla="*/ 544 w 544"/>
                <a:gd name="T165" fmla="*/ 492 h 492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544" h="492">
                  <a:moveTo>
                    <a:pt x="0" y="15"/>
                  </a:moveTo>
                  <a:lnTo>
                    <a:pt x="2" y="22"/>
                  </a:lnTo>
                  <a:lnTo>
                    <a:pt x="4" y="29"/>
                  </a:lnTo>
                  <a:lnTo>
                    <a:pt x="6" y="36"/>
                  </a:lnTo>
                  <a:lnTo>
                    <a:pt x="8" y="43"/>
                  </a:lnTo>
                  <a:lnTo>
                    <a:pt x="10" y="50"/>
                  </a:lnTo>
                  <a:lnTo>
                    <a:pt x="12" y="56"/>
                  </a:lnTo>
                  <a:lnTo>
                    <a:pt x="14" y="63"/>
                  </a:lnTo>
                  <a:lnTo>
                    <a:pt x="16" y="70"/>
                  </a:lnTo>
                  <a:lnTo>
                    <a:pt x="18" y="76"/>
                  </a:lnTo>
                  <a:lnTo>
                    <a:pt x="20" y="83"/>
                  </a:lnTo>
                  <a:lnTo>
                    <a:pt x="22" y="89"/>
                  </a:lnTo>
                  <a:lnTo>
                    <a:pt x="24" y="96"/>
                  </a:lnTo>
                  <a:lnTo>
                    <a:pt x="26" y="102"/>
                  </a:lnTo>
                  <a:lnTo>
                    <a:pt x="28" y="109"/>
                  </a:lnTo>
                  <a:lnTo>
                    <a:pt x="30" y="115"/>
                  </a:lnTo>
                  <a:lnTo>
                    <a:pt x="32" y="121"/>
                  </a:lnTo>
                  <a:lnTo>
                    <a:pt x="34" y="128"/>
                  </a:lnTo>
                  <a:lnTo>
                    <a:pt x="36" y="134"/>
                  </a:lnTo>
                  <a:lnTo>
                    <a:pt x="38" y="140"/>
                  </a:lnTo>
                  <a:lnTo>
                    <a:pt x="40" y="146"/>
                  </a:lnTo>
                  <a:lnTo>
                    <a:pt x="42" y="152"/>
                  </a:lnTo>
                  <a:lnTo>
                    <a:pt x="44" y="158"/>
                  </a:lnTo>
                  <a:lnTo>
                    <a:pt x="46" y="164"/>
                  </a:lnTo>
                  <a:lnTo>
                    <a:pt x="48" y="170"/>
                  </a:lnTo>
                  <a:lnTo>
                    <a:pt x="50" y="175"/>
                  </a:lnTo>
                  <a:lnTo>
                    <a:pt x="52" y="181"/>
                  </a:lnTo>
                  <a:lnTo>
                    <a:pt x="54" y="187"/>
                  </a:lnTo>
                  <a:lnTo>
                    <a:pt x="56" y="192"/>
                  </a:lnTo>
                  <a:lnTo>
                    <a:pt x="58" y="198"/>
                  </a:lnTo>
                  <a:lnTo>
                    <a:pt x="60" y="204"/>
                  </a:lnTo>
                  <a:lnTo>
                    <a:pt x="62" y="209"/>
                  </a:lnTo>
                  <a:lnTo>
                    <a:pt x="64" y="214"/>
                  </a:lnTo>
                  <a:lnTo>
                    <a:pt x="66" y="220"/>
                  </a:lnTo>
                  <a:lnTo>
                    <a:pt x="68" y="225"/>
                  </a:lnTo>
                  <a:lnTo>
                    <a:pt x="70" y="230"/>
                  </a:lnTo>
                  <a:lnTo>
                    <a:pt x="72" y="236"/>
                  </a:lnTo>
                  <a:lnTo>
                    <a:pt x="74" y="241"/>
                  </a:lnTo>
                  <a:lnTo>
                    <a:pt x="76" y="246"/>
                  </a:lnTo>
                  <a:lnTo>
                    <a:pt x="78" y="251"/>
                  </a:lnTo>
                  <a:lnTo>
                    <a:pt x="80" y="256"/>
                  </a:lnTo>
                  <a:lnTo>
                    <a:pt x="82" y="261"/>
                  </a:lnTo>
                  <a:lnTo>
                    <a:pt x="84" y="266"/>
                  </a:lnTo>
                  <a:lnTo>
                    <a:pt x="86" y="271"/>
                  </a:lnTo>
                  <a:lnTo>
                    <a:pt x="88" y="275"/>
                  </a:lnTo>
                  <a:lnTo>
                    <a:pt x="90" y="280"/>
                  </a:lnTo>
                  <a:lnTo>
                    <a:pt x="92" y="285"/>
                  </a:lnTo>
                  <a:lnTo>
                    <a:pt x="94" y="290"/>
                  </a:lnTo>
                  <a:lnTo>
                    <a:pt x="96" y="294"/>
                  </a:lnTo>
                  <a:lnTo>
                    <a:pt x="98" y="299"/>
                  </a:lnTo>
                  <a:lnTo>
                    <a:pt x="100" y="303"/>
                  </a:lnTo>
                  <a:lnTo>
                    <a:pt x="102" y="308"/>
                  </a:lnTo>
                  <a:lnTo>
                    <a:pt x="104" y="312"/>
                  </a:lnTo>
                  <a:lnTo>
                    <a:pt x="106" y="316"/>
                  </a:lnTo>
                  <a:lnTo>
                    <a:pt x="108" y="321"/>
                  </a:lnTo>
                  <a:lnTo>
                    <a:pt x="110" y="325"/>
                  </a:lnTo>
                  <a:lnTo>
                    <a:pt x="112" y="329"/>
                  </a:lnTo>
                  <a:lnTo>
                    <a:pt x="114" y="333"/>
                  </a:lnTo>
                  <a:lnTo>
                    <a:pt x="116" y="337"/>
                  </a:lnTo>
                  <a:lnTo>
                    <a:pt x="118" y="341"/>
                  </a:lnTo>
                  <a:lnTo>
                    <a:pt x="120" y="345"/>
                  </a:lnTo>
                  <a:lnTo>
                    <a:pt x="122" y="349"/>
                  </a:lnTo>
                  <a:lnTo>
                    <a:pt x="124" y="353"/>
                  </a:lnTo>
                  <a:lnTo>
                    <a:pt x="126" y="357"/>
                  </a:lnTo>
                  <a:lnTo>
                    <a:pt x="128" y="360"/>
                  </a:lnTo>
                  <a:lnTo>
                    <a:pt x="130" y="364"/>
                  </a:lnTo>
                  <a:lnTo>
                    <a:pt x="132" y="368"/>
                  </a:lnTo>
                  <a:lnTo>
                    <a:pt x="134" y="371"/>
                  </a:lnTo>
                  <a:lnTo>
                    <a:pt x="136" y="375"/>
                  </a:lnTo>
                  <a:lnTo>
                    <a:pt x="138" y="378"/>
                  </a:lnTo>
                  <a:lnTo>
                    <a:pt x="140" y="382"/>
                  </a:lnTo>
                  <a:lnTo>
                    <a:pt x="142" y="385"/>
                  </a:lnTo>
                  <a:lnTo>
                    <a:pt x="144" y="388"/>
                  </a:lnTo>
                  <a:lnTo>
                    <a:pt x="146" y="392"/>
                  </a:lnTo>
                  <a:lnTo>
                    <a:pt x="148" y="395"/>
                  </a:lnTo>
                  <a:lnTo>
                    <a:pt x="150" y="398"/>
                  </a:lnTo>
                  <a:lnTo>
                    <a:pt x="152" y="401"/>
                  </a:lnTo>
                  <a:lnTo>
                    <a:pt x="154" y="404"/>
                  </a:lnTo>
                  <a:lnTo>
                    <a:pt x="156" y="407"/>
                  </a:lnTo>
                  <a:lnTo>
                    <a:pt x="158" y="410"/>
                  </a:lnTo>
                  <a:lnTo>
                    <a:pt x="160" y="413"/>
                  </a:lnTo>
                  <a:lnTo>
                    <a:pt x="162" y="416"/>
                  </a:lnTo>
                  <a:lnTo>
                    <a:pt x="164" y="419"/>
                  </a:lnTo>
                  <a:lnTo>
                    <a:pt x="166" y="422"/>
                  </a:lnTo>
                  <a:lnTo>
                    <a:pt x="168" y="424"/>
                  </a:lnTo>
                  <a:lnTo>
                    <a:pt x="170" y="427"/>
                  </a:lnTo>
                  <a:lnTo>
                    <a:pt x="172" y="430"/>
                  </a:lnTo>
                  <a:lnTo>
                    <a:pt x="174" y="432"/>
                  </a:lnTo>
                  <a:lnTo>
                    <a:pt x="176" y="435"/>
                  </a:lnTo>
                  <a:lnTo>
                    <a:pt x="178" y="437"/>
                  </a:lnTo>
                  <a:lnTo>
                    <a:pt x="180" y="439"/>
                  </a:lnTo>
                  <a:lnTo>
                    <a:pt x="182" y="442"/>
                  </a:lnTo>
                  <a:lnTo>
                    <a:pt x="184" y="444"/>
                  </a:lnTo>
                  <a:lnTo>
                    <a:pt x="186" y="446"/>
                  </a:lnTo>
                  <a:lnTo>
                    <a:pt x="188" y="448"/>
                  </a:lnTo>
                  <a:lnTo>
                    <a:pt x="190" y="451"/>
                  </a:lnTo>
                  <a:lnTo>
                    <a:pt x="192" y="453"/>
                  </a:lnTo>
                  <a:lnTo>
                    <a:pt x="194" y="455"/>
                  </a:lnTo>
                  <a:lnTo>
                    <a:pt x="196" y="457"/>
                  </a:lnTo>
                  <a:lnTo>
                    <a:pt x="198" y="458"/>
                  </a:lnTo>
                  <a:lnTo>
                    <a:pt x="200" y="460"/>
                  </a:lnTo>
                  <a:lnTo>
                    <a:pt x="202" y="462"/>
                  </a:lnTo>
                  <a:lnTo>
                    <a:pt x="204" y="464"/>
                  </a:lnTo>
                  <a:lnTo>
                    <a:pt x="206" y="466"/>
                  </a:lnTo>
                  <a:lnTo>
                    <a:pt x="208" y="467"/>
                  </a:lnTo>
                  <a:lnTo>
                    <a:pt x="210" y="469"/>
                  </a:lnTo>
                  <a:lnTo>
                    <a:pt x="212" y="470"/>
                  </a:lnTo>
                  <a:lnTo>
                    <a:pt x="214" y="472"/>
                  </a:lnTo>
                  <a:lnTo>
                    <a:pt x="216" y="473"/>
                  </a:lnTo>
                  <a:lnTo>
                    <a:pt x="218" y="475"/>
                  </a:lnTo>
                  <a:lnTo>
                    <a:pt x="220" y="476"/>
                  </a:lnTo>
                  <a:lnTo>
                    <a:pt x="222" y="477"/>
                  </a:lnTo>
                  <a:lnTo>
                    <a:pt x="224" y="479"/>
                  </a:lnTo>
                  <a:lnTo>
                    <a:pt x="226" y="480"/>
                  </a:lnTo>
                  <a:lnTo>
                    <a:pt x="228" y="481"/>
                  </a:lnTo>
                  <a:lnTo>
                    <a:pt x="230" y="482"/>
                  </a:lnTo>
                  <a:lnTo>
                    <a:pt x="232" y="483"/>
                  </a:lnTo>
                  <a:lnTo>
                    <a:pt x="234" y="484"/>
                  </a:lnTo>
                  <a:lnTo>
                    <a:pt x="236" y="485"/>
                  </a:lnTo>
                  <a:lnTo>
                    <a:pt x="238" y="486"/>
                  </a:lnTo>
                  <a:lnTo>
                    <a:pt x="240" y="487"/>
                  </a:lnTo>
                  <a:lnTo>
                    <a:pt x="242" y="487"/>
                  </a:lnTo>
                  <a:lnTo>
                    <a:pt x="244" y="488"/>
                  </a:lnTo>
                  <a:lnTo>
                    <a:pt x="246" y="489"/>
                  </a:lnTo>
                  <a:lnTo>
                    <a:pt x="248" y="489"/>
                  </a:lnTo>
                  <a:lnTo>
                    <a:pt x="250" y="490"/>
                  </a:lnTo>
                  <a:lnTo>
                    <a:pt x="252" y="490"/>
                  </a:lnTo>
                  <a:lnTo>
                    <a:pt x="254" y="491"/>
                  </a:lnTo>
                  <a:lnTo>
                    <a:pt x="256" y="491"/>
                  </a:lnTo>
                  <a:lnTo>
                    <a:pt x="258" y="491"/>
                  </a:lnTo>
                  <a:lnTo>
                    <a:pt x="260" y="492"/>
                  </a:lnTo>
                  <a:lnTo>
                    <a:pt x="262" y="492"/>
                  </a:lnTo>
                  <a:lnTo>
                    <a:pt x="264" y="492"/>
                  </a:lnTo>
                  <a:lnTo>
                    <a:pt x="266" y="492"/>
                  </a:lnTo>
                  <a:lnTo>
                    <a:pt x="268" y="492"/>
                  </a:lnTo>
                  <a:lnTo>
                    <a:pt x="270" y="492"/>
                  </a:lnTo>
                  <a:lnTo>
                    <a:pt x="272" y="492"/>
                  </a:lnTo>
                  <a:lnTo>
                    <a:pt x="274" y="492"/>
                  </a:lnTo>
                  <a:lnTo>
                    <a:pt x="276" y="492"/>
                  </a:lnTo>
                  <a:lnTo>
                    <a:pt x="278" y="492"/>
                  </a:lnTo>
                  <a:lnTo>
                    <a:pt x="280" y="492"/>
                  </a:lnTo>
                  <a:lnTo>
                    <a:pt x="282" y="491"/>
                  </a:lnTo>
                  <a:lnTo>
                    <a:pt x="284" y="491"/>
                  </a:lnTo>
                  <a:lnTo>
                    <a:pt x="286" y="491"/>
                  </a:lnTo>
                  <a:lnTo>
                    <a:pt x="288" y="490"/>
                  </a:lnTo>
                  <a:lnTo>
                    <a:pt x="290" y="490"/>
                  </a:lnTo>
                  <a:lnTo>
                    <a:pt x="292" y="489"/>
                  </a:lnTo>
                  <a:lnTo>
                    <a:pt x="294" y="489"/>
                  </a:lnTo>
                  <a:lnTo>
                    <a:pt x="296" y="488"/>
                  </a:lnTo>
                  <a:lnTo>
                    <a:pt x="298" y="487"/>
                  </a:lnTo>
                  <a:lnTo>
                    <a:pt x="300" y="486"/>
                  </a:lnTo>
                  <a:lnTo>
                    <a:pt x="302" y="486"/>
                  </a:lnTo>
                  <a:lnTo>
                    <a:pt x="304" y="485"/>
                  </a:lnTo>
                  <a:lnTo>
                    <a:pt x="306" y="484"/>
                  </a:lnTo>
                  <a:lnTo>
                    <a:pt x="308" y="483"/>
                  </a:lnTo>
                  <a:lnTo>
                    <a:pt x="310" y="482"/>
                  </a:lnTo>
                  <a:lnTo>
                    <a:pt x="312" y="481"/>
                  </a:lnTo>
                  <a:lnTo>
                    <a:pt x="314" y="480"/>
                  </a:lnTo>
                  <a:lnTo>
                    <a:pt x="316" y="478"/>
                  </a:lnTo>
                  <a:lnTo>
                    <a:pt x="318" y="477"/>
                  </a:lnTo>
                  <a:lnTo>
                    <a:pt x="320" y="476"/>
                  </a:lnTo>
                  <a:lnTo>
                    <a:pt x="322" y="475"/>
                  </a:lnTo>
                  <a:lnTo>
                    <a:pt x="324" y="473"/>
                  </a:lnTo>
                  <a:lnTo>
                    <a:pt x="326" y="472"/>
                  </a:lnTo>
                  <a:lnTo>
                    <a:pt x="328" y="470"/>
                  </a:lnTo>
                  <a:lnTo>
                    <a:pt x="330" y="469"/>
                  </a:lnTo>
                  <a:lnTo>
                    <a:pt x="332" y="467"/>
                  </a:lnTo>
                  <a:lnTo>
                    <a:pt x="334" y="465"/>
                  </a:lnTo>
                  <a:lnTo>
                    <a:pt x="336" y="464"/>
                  </a:lnTo>
                  <a:lnTo>
                    <a:pt x="338" y="462"/>
                  </a:lnTo>
                  <a:lnTo>
                    <a:pt x="340" y="460"/>
                  </a:lnTo>
                  <a:lnTo>
                    <a:pt x="342" y="458"/>
                  </a:lnTo>
                  <a:lnTo>
                    <a:pt x="344" y="456"/>
                  </a:lnTo>
                  <a:lnTo>
                    <a:pt x="346" y="454"/>
                  </a:lnTo>
                  <a:lnTo>
                    <a:pt x="348" y="452"/>
                  </a:lnTo>
                  <a:lnTo>
                    <a:pt x="350" y="450"/>
                  </a:lnTo>
                  <a:lnTo>
                    <a:pt x="352" y="448"/>
                  </a:lnTo>
                  <a:lnTo>
                    <a:pt x="354" y="446"/>
                  </a:lnTo>
                  <a:lnTo>
                    <a:pt x="356" y="444"/>
                  </a:lnTo>
                  <a:lnTo>
                    <a:pt x="358" y="441"/>
                  </a:lnTo>
                  <a:lnTo>
                    <a:pt x="360" y="439"/>
                  </a:lnTo>
                  <a:lnTo>
                    <a:pt x="362" y="437"/>
                  </a:lnTo>
                  <a:lnTo>
                    <a:pt x="364" y="434"/>
                  </a:lnTo>
                  <a:lnTo>
                    <a:pt x="366" y="432"/>
                  </a:lnTo>
                  <a:lnTo>
                    <a:pt x="368" y="429"/>
                  </a:lnTo>
                  <a:lnTo>
                    <a:pt x="370" y="427"/>
                  </a:lnTo>
                  <a:lnTo>
                    <a:pt x="372" y="424"/>
                  </a:lnTo>
                  <a:lnTo>
                    <a:pt x="374" y="421"/>
                  </a:lnTo>
                  <a:lnTo>
                    <a:pt x="376" y="419"/>
                  </a:lnTo>
                  <a:lnTo>
                    <a:pt x="378" y="416"/>
                  </a:lnTo>
                  <a:lnTo>
                    <a:pt x="380" y="413"/>
                  </a:lnTo>
                  <a:lnTo>
                    <a:pt x="382" y="410"/>
                  </a:lnTo>
                  <a:lnTo>
                    <a:pt x="384" y="407"/>
                  </a:lnTo>
                  <a:lnTo>
                    <a:pt x="386" y="404"/>
                  </a:lnTo>
                  <a:lnTo>
                    <a:pt x="388" y="401"/>
                  </a:lnTo>
                  <a:lnTo>
                    <a:pt x="390" y="398"/>
                  </a:lnTo>
                  <a:lnTo>
                    <a:pt x="392" y="395"/>
                  </a:lnTo>
                  <a:lnTo>
                    <a:pt x="394" y="391"/>
                  </a:lnTo>
                  <a:lnTo>
                    <a:pt x="396" y="388"/>
                  </a:lnTo>
                  <a:lnTo>
                    <a:pt x="398" y="385"/>
                  </a:lnTo>
                  <a:lnTo>
                    <a:pt x="400" y="381"/>
                  </a:lnTo>
                  <a:lnTo>
                    <a:pt x="402" y="378"/>
                  </a:lnTo>
                  <a:lnTo>
                    <a:pt x="404" y="374"/>
                  </a:lnTo>
                  <a:lnTo>
                    <a:pt x="406" y="371"/>
                  </a:lnTo>
                  <a:lnTo>
                    <a:pt x="408" y="367"/>
                  </a:lnTo>
                  <a:lnTo>
                    <a:pt x="410" y="364"/>
                  </a:lnTo>
                  <a:lnTo>
                    <a:pt x="412" y="360"/>
                  </a:lnTo>
                  <a:lnTo>
                    <a:pt x="414" y="356"/>
                  </a:lnTo>
                  <a:lnTo>
                    <a:pt x="416" y="352"/>
                  </a:lnTo>
                  <a:lnTo>
                    <a:pt x="418" y="348"/>
                  </a:lnTo>
                  <a:lnTo>
                    <a:pt x="420" y="345"/>
                  </a:lnTo>
                  <a:lnTo>
                    <a:pt x="422" y="341"/>
                  </a:lnTo>
                  <a:lnTo>
                    <a:pt x="424" y="337"/>
                  </a:lnTo>
                  <a:lnTo>
                    <a:pt x="426" y="333"/>
                  </a:lnTo>
                  <a:lnTo>
                    <a:pt x="428" y="328"/>
                  </a:lnTo>
                  <a:lnTo>
                    <a:pt x="430" y="324"/>
                  </a:lnTo>
                  <a:lnTo>
                    <a:pt x="432" y="320"/>
                  </a:lnTo>
                  <a:lnTo>
                    <a:pt x="434" y="316"/>
                  </a:lnTo>
                  <a:lnTo>
                    <a:pt x="436" y="311"/>
                  </a:lnTo>
                  <a:lnTo>
                    <a:pt x="438" y="307"/>
                  </a:lnTo>
                  <a:lnTo>
                    <a:pt x="440" y="303"/>
                  </a:lnTo>
                  <a:lnTo>
                    <a:pt x="442" y="298"/>
                  </a:lnTo>
                  <a:lnTo>
                    <a:pt x="444" y="294"/>
                  </a:lnTo>
                  <a:lnTo>
                    <a:pt x="446" y="289"/>
                  </a:lnTo>
                  <a:lnTo>
                    <a:pt x="448" y="284"/>
                  </a:lnTo>
                  <a:lnTo>
                    <a:pt x="450" y="280"/>
                  </a:lnTo>
                  <a:lnTo>
                    <a:pt x="452" y="275"/>
                  </a:lnTo>
                  <a:lnTo>
                    <a:pt x="454" y="270"/>
                  </a:lnTo>
                  <a:lnTo>
                    <a:pt x="456" y="265"/>
                  </a:lnTo>
                  <a:lnTo>
                    <a:pt x="458" y="260"/>
                  </a:lnTo>
                  <a:lnTo>
                    <a:pt x="460" y="255"/>
                  </a:lnTo>
                  <a:lnTo>
                    <a:pt x="462" y="250"/>
                  </a:lnTo>
                  <a:lnTo>
                    <a:pt x="464" y="245"/>
                  </a:lnTo>
                  <a:lnTo>
                    <a:pt x="466" y="240"/>
                  </a:lnTo>
                  <a:lnTo>
                    <a:pt x="468" y="235"/>
                  </a:lnTo>
                  <a:lnTo>
                    <a:pt x="470" y="230"/>
                  </a:lnTo>
                  <a:lnTo>
                    <a:pt x="472" y="224"/>
                  </a:lnTo>
                  <a:lnTo>
                    <a:pt x="474" y="219"/>
                  </a:lnTo>
                  <a:lnTo>
                    <a:pt x="476" y="214"/>
                  </a:lnTo>
                  <a:lnTo>
                    <a:pt x="478" y="208"/>
                  </a:lnTo>
                  <a:lnTo>
                    <a:pt x="480" y="203"/>
                  </a:lnTo>
                  <a:lnTo>
                    <a:pt x="482" y="197"/>
                  </a:lnTo>
                  <a:lnTo>
                    <a:pt x="484" y="192"/>
                  </a:lnTo>
                  <a:lnTo>
                    <a:pt x="486" y="186"/>
                  </a:lnTo>
                  <a:lnTo>
                    <a:pt x="488" y="180"/>
                  </a:lnTo>
                  <a:lnTo>
                    <a:pt x="490" y="175"/>
                  </a:lnTo>
                  <a:lnTo>
                    <a:pt x="492" y="169"/>
                  </a:lnTo>
                  <a:lnTo>
                    <a:pt x="494" y="163"/>
                  </a:lnTo>
                  <a:lnTo>
                    <a:pt x="496" y="157"/>
                  </a:lnTo>
                  <a:lnTo>
                    <a:pt x="498" y="151"/>
                  </a:lnTo>
                  <a:lnTo>
                    <a:pt x="500" y="145"/>
                  </a:lnTo>
                  <a:lnTo>
                    <a:pt x="502" y="139"/>
                  </a:lnTo>
                  <a:lnTo>
                    <a:pt x="504" y="133"/>
                  </a:lnTo>
                  <a:lnTo>
                    <a:pt x="506" y="127"/>
                  </a:lnTo>
                  <a:lnTo>
                    <a:pt x="508" y="121"/>
                  </a:lnTo>
                  <a:lnTo>
                    <a:pt x="510" y="114"/>
                  </a:lnTo>
                  <a:lnTo>
                    <a:pt x="512" y="108"/>
                  </a:lnTo>
                  <a:lnTo>
                    <a:pt x="514" y="102"/>
                  </a:lnTo>
                  <a:lnTo>
                    <a:pt x="516" y="95"/>
                  </a:lnTo>
                  <a:lnTo>
                    <a:pt x="518" y="89"/>
                  </a:lnTo>
                  <a:lnTo>
                    <a:pt x="520" y="82"/>
                  </a:lnTo>
                  <a:lnTo>
                    <a:pt x="522" y="76"/>
                  </a:lnTo>
                  <a:lnTo>
                    <a:pt x="524" y="69"/>
                  </a:lnTo>
                  <a:lnTo>
                    <a:pt x="526" y="62"/>
                  </a:lnTo>
                  <a:lnTo>
                    <a:pt x="528" y="55"/>
                  </a:lnTo>
                  <a:lnTo>
                    <a:pt x="530" y="49"/>
                  </a:lnTo>
                  <a:lnTo>
                    <a:pt x="532" y="42"/>
                  </a:lnTo>
                  <a:lnTo>
                    <a:pt x="534" y="35"/>
                  </a:lnTo>
                  <a:lnTo>
                    <a:pt x="536" y="28"/>
                  </a:lnTo>
                  <a:lnTo>
                    <a:pt x="538" y="21"/>
                  </a:lnTo>
                  <a:lnTo>
                    <a:pt x="540" y="14"/>
                  </a:lnTo>
                  <a:lnTo>
                    <a:pt x="542" y="7"/>
                  </a:lnTo>
                  <a:lnTo>
                    <a:pt x="544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6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81" name="Rectangle 79"/>
            <p:cNvSpPr>
              <a:spLocks noChangeArrowheads="1"/>
            </p:cNvSpPr>
            <p:nvPr/>
          </p:nvSpPr>
          <p:spPr bwMode="auto">
            <a:xfrm>
              <a:off x="-186" y="555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graphicFrame>
        <p:nvGraphicFramePr>
          <p:cNvPr id="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72922090"/>
              </p:ext>
            </p:extLst>
          </p:nvPr>
        </p:nvGraphicFramePr>
        <p:xfrm>
          <a:off x="4446588" y="3568700"/>
          <a:ext cx="2574925" cy="533400"/>
        </p:xfrm>
        <a:graphic>
          <a:graphicData uri="http://schemas.openxmlformats.org/presentationml/2006/ole">
            <p:oleObj spid="_x0000_s6147" name="Equation" r:id="rId5" imgW="1218960" imgH="253800" progId="Equation.DSMT4">
              <p:embed/>
            </p:oleObj>
          </a:graphicData>
        </a:graphic>
      </p:graphicFrame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4499992" y="4077072"/>
            <a:ext cx="357720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 smtClean="0">
                <a:solidFill>
                  <a:srgbClr val="FF0000"/>
                </a:solidFill>
              </a:rPr>
              <a:t>the </a:t>
            </a:r>
            <a:r>
              <a:rPr lang="en-CA" sz="2200" dirty="0">
                <a:solidFill>
                  <a:srgbClr val="FF0000"/>
                </a:solidFill>
              </a:rPr>
              <a:t>roots  </a:t>
            </a:r>
            <a:r>
              <a:rPr lang="en-CA" sz="2200" dirty="0" smtClean="0">
                <a:solidFill>
                  <a:srgbClr val="FF0000"/>
                </a:solidFill>
              </a:rPr>
              <a:t>are 2 and  -2</a:t>
            </a:r>
            <a:endParaRPr lang="en-CA" sz="2200" dirty="0">
              <a:solidFill>
                <a:srgbClr val="FF0000"/>
              </a:solidFill>
            </a:endParaRPr>
          </a:p>
        </p:txBody>
      </p:sp>
      <p:sp>
        <p:nvSpPr>
          <p:cNvPr id="162" name="Left-Right Arrow 161"/>
          <p:cNvSpPr/>
          <p:nvPr/>
        </p:nvSpPr>
        <p:spPr>
          <a:xfrm>
            <a:off x="1092200" y="5317067"/>
            <a:ext cx="1380066" cy="143933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16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038626073"/>
              </p:ext>
            </p:extLst>
          </p:nvPr>
        </p:nvGraphicFramePr>
        <p:xfrm>
          <a:off x="4914908" y="5197988"/>
          <a:ext cx="1866900" cy="454025"/>
        </p:xfrm>
        <a:graphic>
          <a:graphicData uri="http://schemas.openxmlformats.org/presentationml/2006/ole">
            <p:oleObj spid="_x0000_s6148" name="Equation" r:id="rId6" imgW="723600" imgH="177480" progId="Equation.DSMT4">
              <p:embed/>
            </p:oleObj>
          </a:graphicData>
        </a:graphic>
      </p:graphicFrame>
      <p:sp>
        <p:nvSpPr>
          <p:cNvPr id="164" name="TextBox 163"/>
          <p:cNvSpPr txBox="1">
            <a:spLocks noChangeArrowheads="1"/>
          </p:cNvSpPr>
          <p:nvPr/>
        </p:nvSpPr>
        <p:spPr bwMode="auto">
          <a:xfrm>
            <a:off x="4572000" y="4598987"/>
            <a:ext cx="2592288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 dirty="0">
                <a:solidFill>
                  <a:srgbClr val="FF0000"/>
                </a:solidFill>
              </a:rPr>
              <a:t>Sketch the Domain</a:t>
            </a:r>
          </a:p>
        </p:txBody>
      </p:sp>
      <p:sp>
        <p:nvSpPr>
          <p:cNvPr id="165" name="Oval 164"/>
          <p:cNvSpPr/>
          <p:nvPr/>
        </p:nvSpPr>
        <p:spPr>
          <a:xfrm>
            <a:off x="1048992" y="5337447"/>
            <a:ext cx="100012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6" name="Oval 165"/>
          <p:cNvSpPr/>
          <p:nvPr/>
        </p:nvSpPr>
        <p:spPr>
          <a:xfrm>
            <a:off x="1173345" y="5801527"/>
            <a:ext cx="100013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7" name="Oval 166"/>
          <p:cNvSpPr/>
          <p:nvPr/>
        </p:nvSpPr>
        <p:spPr>
          <a:xfrm>
            <a:off x="1375487" y="6270897"/>
            <a:ext cx="100013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8" name="Oval 167"/>
          <p:cNvSpPr/>
          <p:nvPr/>
        </p:nvSpPr>
        <p:spPr>
          <a:xfrm>
            <a:off x="1722620" y="6585223"/>
            <a:ext cx="100013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9" name="Oval 168"/>
          <p:cNvSpPr/>
          <p:nvPr/>
        </p:nvSpPr>
        <p:spPr>
          <a:xfrm>
            <a:off x="2036946" y="6290477"/>
            <a:ext cx="100013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0" name="Oval 169"/>
          <p:cNvSpPr/>
          <p:nvPr/>
        </p:nvSpPr>
        <p:spPr>
          <a:xfrm>
            <a:off x="2254969" y="5770306"/>
            <a:ext cx="100013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1" name="Oval 170"/>
          <p:cNvSpPr/>
          <p:nvPr/>
        </p:nvSpPr>
        <p:spPr>
          <a:xfrm>
            <a:off x="2392553" y="5328980"/>
            <a:ext cx="100013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48" name="Freeform 78"/>
          <p:cNvSpPr>
            <a:spLocks/>
          </p:cNvSpPr>
          <p:nvPr/>
        </p:nvSpPr>
        <p:spPr bwMode="auto">
          <a:xfrm>
            <a:off x="702734" y="3454401"/>
            <a:ext cx="2133600" cy="3200400"/>
          </a:xfrm>
          <a:custGeom>
            <a:avLst/>
            <a:gdLst>
              <a:gd name="T0" fmla="*/ 48 w 544"/>
              <a:gd name="T1" fmla="*/ 258 h 492"/>
              <a:gd name="T2" fmla="*/ 108 w 544"/>
              <a:gd name="T3" fmla="*/ 456 h 492"/>
              <a:gd name="T4" fmla="*/ 168 w 544"/>
              <a:gd name="T5" fmla="*/ 654 h 492"/>
              <a:gd name="T6" fmla="*/ 228 w 544"/>
              <a:gd name="T7" fmla="*/ 840 h 492"/>
              <a:gd name="T8" fmla="*/ 288 w 544"/>
              <a:gd name="T9" fmla="*/ 1020 h 492"/>
              <a:gd name="T10" fmla="*/ 348 w 544"/>
              <a:gd name="T11" fmla="*/ 1188 h 492"/>
              <a:gd name="T12" fmla="*/ 408 w 544"/>
              <a:gd name="T13" fmla="*/ 1350 h 492"/>
              <a:gd name="T14" fmla="*/ 468 w 544"/>
              <a:gd name="T15" fmla="*/ 1506 h 492"/>
              <a:gd name="T16" fmla="*/ 528 w 544"/>
              <a:gd name="T17" fmla="*/ 1650 h 492"/>
              <a:gd name="T18" fmla="*/ 588 w 544"/>
              <a:gd name="T19" fmla="*/ 1794 h 492"/>
              <a:gd name="T20" fmla="*/ 648 w 544"/>
              <a:gd name="T21" fmla="*/ 1926 h 492"/>
              <a:gd name="T22" fmla="*/ 708 w 544"/>
              <a:gd name="T23" fmla="*/ 2046 h 492"/>
              <a:gd name="T24" fmla="*/ 768 w 544"/>
              <a:gd name="T25" fmla="*/ 2160 h 492"/>
              <a:gd name="T26" fmla="*/ 828 w 544"/>
              <a:gd name="T27" fmla="*/ 2268 h 492"/>
              <a:gd name="T28" fmla="*/ 888 w 544"/>
              <a:gd name="T29" fmla="*/ 2370 h 492"/>
              <a:gd name="T30" fmla="*/ 948 w 544"/>
              <a:gd name="T31" fmla="*/ 2460 h 492"/>
              <a:gd name="T32" fmla="*/ 1008 w 544"/>
              <a:gd name="T33" fmla="*/ 2544 h 492"/>
              <a:gd name="T34" fmla="*/ 1068 w 544"/>
              <a:gd name="T35" fmla="*/ 2622 h 492"/>
              <a:gd name="T36" fmla="*/ 1128 w 544"/>
              <a:gd name="T37" fmla="*/ 2688 h 492"/>
              <a:gd name="T38" fmla="*/ 1188 w 544"/>
              <a:gd name="T39" fmla="*/ 2748 h 492"/>
              <a:gd name="T40" fmla="*/ 1248 w 544"/>
              <a:gd name="T41" fmla="*/ 2802 h 492"/>
              <a:gd name="T42" fmla="*/ 1308 w 544"/>
              <a:gd name="T43" fmla="*/ 2850 h 492"/>
              <a:gd name="T44" fmla="*/ 1368 w 544"/>
              <a:gd name="T45" fmla="*/ 2886 h 492"/>
              <a:gd name="T46" fmla="*/ 1428 w 544"/>
              <a:gd name="T47" fmla="*/ 2916 h 492"/>
              <a:gd name="T48" fmla="*/ 1488 w 544"/>
              <a:gd name="T49" fmla="*/ 2934 h 492"/>
              <a:gd name="T50" fmla="*/ 1548 w 544"/>
              <a:gd name="T51" fmla="*/ 2946 h 492"/>
              <a:gd name="T52" fmla="*/ 1608 w 544"/>
              <a:gd name="T53" fmla="*/ 2952 h 492"/>
              <a:gd name="T54" fmla="*/ 1668 w 544"/>
              <a:gd name="T55" fmla="*/ 2952 h 492"/>
              <a:gd name="T56" fmla="*/ 1728 w 544"/>
              <a:gd name="T57" fmla="*/ 2940 h 492"/>
              <a:gd name="T58" fmla="*/ 1788 w 544"/>
              <a:gd name="T59" fmla="*/ 2922 h 492"/>
              <a:gd name="T60" fmla="*/ 1848 w 544"/>
              <a:gd name="T61" fmla="*/ 2898 h 492"/>
              <a:gd name="T62" fmla="*/ 1908 w 544"/>
              <a:gd name="T63" fmla="*/ 2862 h 492"/>
              <a:gd name="T64" fmla="*/ 1968 w 544"/>
              <a:gd name="T65" fmla="*/ 2820 h 492"/>
              <a:gd name="T66" fmla="*/ 2028 w 544"/>
              <a:gd name="T67" fmla="*/ 2772 h 492"/>
              <a:gd name="T68" fmla="*/ 2088 w 544"/>
              <a:gd name="T69" fmla="*/ 2712 h 492"/>
              <a:gd name="T70" fmla="*/ 2148 w 544"/>
              <a:gd name="T71" fmla="*/ 2646 h 492"/>
              <a:gd name="T72" fmla="*/ 2208 w 544"/>
              <a:gd name="T73" fmla="*/ 2574 h 492"/>
              <a:gd name="T74" fmla="*/ 2268 w 544"/>
              <a:gd name="T75" fmla="*/ 2496 h 492"/>
              <a:gd name="T76" fmla="*/ 2328 w 544"/>
              <a:gd name="T77" fmla="*/ 2406 h 492"/>
              <a:gd name="T78" fmla="*/ 2388 w 544"/>
              <a:gd name="T79" fmla="*/ 2310 h 492"/>
              <a:gd name="T80" fmla="*/ 2448 w 544"/>
              <a:gd name="T81" fmla="*/ 2202 h 492"/>
              <a:gd name="T82" fmla="*/ 2508 w 544"/>
              <a:gd name="T83" fmla="*/ 2088 h 492"/>
              <a:gd name="T84" fmla="*/ 2568 w 544"/>
              <a:gd name="T85" fmla="*/ 1968 h 492"/>
              <a:gd name="T86" fmla="*/ 2628 w 544"/>
              <a:gd name="T87" fmla="*/ 1842 h 492"/>
              <a:gd name="T88" fmla="*/ 2688 w 544"/>
              <a:gd name="T89" fmla="*/ 1704 h 492"/>
              <a:gd name="T90" fmla="*/ 2748 w 544"/>
              <a:gd name="T91" fmla="*/ 1560 h 492"/>
              <a:gd name="T92" fmla="*/ 2808 w 544"/>
              <a:gd name="T93" fmla="*/ 1410 h 492"/>
              <a:gd name="T94" fmla="*/ 2868 w 544"/>
              <a:gd name="T95" fmla="*/ 1248 h 492"/>
              <a:gd name="T96" fmla="*/ 2928 w 544"/>
              <a:gd name="T97" fmla="*/ 1080 h 492"/>
              <a:gd name="T98" fmla="*/ 2988 w 544"/>
              <a:gd name="T99" fmla="*/ 906 h 492"/>
              <a:gd name="T100" fmla="*/ 3048 w 544"/>
              <a:gd name="T101" fmla="*/ 726 h 492"/>
              <a:gd name="T102" fmla="*/ 3108 w 544"/>
              <a:gd name="T103" fmla="*/ 534 h 492"/>
              <a:gd name="T104" fmla="*/ 3168 w 544"/>
              <a:gd name="T105" fmla="*/ 330 h 492"/>
              <a:gd name="T106" fmla="*/ 3228 w 544"/>
              <a:gd name="T107" fmla="*/ 126 h 49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544"/>
              <a:gd name="T163" fmla="*/ 0 h 492"/>
              <a:gd name="T164" fmla="*/ 544 w 544"/>
              <a:gd name="T165" fmla="*/ 492 h 492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544" h="492">
                <a:moveTo>
                  <a:pt x="0" y="15"/>
                </a:moveTo>
                <a:lnTo>
                  <a:pt x="2" y="22"/>
                </a:lnTo>
                <a:lnTo>
                  <a:pt x="4" y="29"/>
                </a:lnTo>
                <a:lnTo>
                  <a:pt x="6" y="36"/>
                </a:lnTo>
                <a:lnTo>
                  <a:pt x="8" y="43"/>
                </a:lnTo>
                <a:lnTo>
                  <a:pt x="10" y="50"/>
                </a:lnTo>
                <a:lnTo>
                  <a:pt x="12" y="56"/>
                </a:lnTo>
                <a:lnTo>
                  <a:pt x="14" y="63"/>
                </a:lnTo>
                <a:lnTo>
                  <a:pt x="16" y="70"/>
                </a:lnTo>
                <a:lnTo>
                  <a:pt x="18" y="76"/>
                </a:lnTo>
                <a:lnTo>
                  <a:pt x="20" y="83"/>
                </a:lnTo>
                <a:lnTo>
                  <a:pt x="22" y="89"/>
                </a:lnTo>
                <a:lnTo>
                  <a:pt x="24" y="96"/>
                </a:lnTo>
                <a:lnTo>
                  <a:pt x="26" y="102"/>
                </a:lnTo>
                <a:lnTo>
                  <a:pt x="28" y="109"/>
                </a:lnTo>
                <a:lnTo>
                  <a:pt x="30" y="115"/>
                </a:lnTo>
                <a:lnTo>
                  <a:pt x="32" y="121"/>
                </a:lnTo>
                <a:lnTo>
                  <a:pt x="34" y="128"/>
                </a:lnTo>
                <a:lnTo>
                  <a:pt x="36" y="134"/>
                </a:lnTo>
                <a:lnTo>
                  <a:pt x="38" y="140"/>
                </a:lnTo>
                <a:lnTo>
                  <a:pt x="40" y="146"/>
                </a:lnTo>
                <a:lnTo>
                  <a:pt x="42" y="152"/>
                </a:lnTo>
                <a:lnTo>
                  <a:pt x="44" y="158"/>
                </a:lnTo>
                <a:lnTo>
                  <a:pt x="46" y="164"/>
                </a:lnTo>
                <a:lnTo>
                  <a:pt x="48" y="170"/>
                </a:lnTo>
                <a:lnTo>
                  <a:pt x="50" y="175"/>
                </a:lnTo>
                <a:lnTo>
                  <a:pt x="52" y="181"/>
                </a:lnTo>
                <a:lnTo>
                  <a:pt x="54" y="187"/>
                </a:lnTo>
                <a:lnTo>
                  <a:pt x="56" y="192"/>
                </a:lnTo>
                <a:lnTo>
                  <a:pt x="58" y="198"/>
                </a:lnTo>
                <a:lnTo>
                  <a:pt x="60" y="204"/>
                </a:lnTo>
                <a:lnTo>
                  <a:pt x="62" y="209"/>
                </a:lnTo>
                <a:lnTo>
                  <a:pt x="64" y="214"/>
                </a:lnTo>
                <a:lnTo>
                  <a:pt x="66" y="220"/>
                </a:lnTo>
                <a:lnTo>
                  <a:pt x="68" y="225"/>
                </a:lnTo>
                <a:lnTo>
                  <a:pt x="70" y="230"/>
                </a:lnTo>
                <a:lnTo>
                  <a:pt x="72" y="236"/>
                </a:lnTo>
                <a:lnTo>
                  <a:pt x="74" y="241"/>
                </a:lnTo>
                <a:lnTo>
                  <a:pt x="76" y="246"/>
                </a:lnTo>
                <a:lnTo>
                  <a:pt x="78" y="251"/>
                </a:lnTo>
                <a:lnTo>
                  <a:pt x="80" y="256"/>
                </a:lnTo>
                <a:lnTo>
                  <a:pt x="82" y="261"/>
                </a:lnTo>
                <a:lnTo>
                  <a:pt x="84" y="266"/>
                </a:lnTo>
                <a:lnTo>
                  <a:pt x="86" y="271"/>
                </a:lnTo>
                <a:lnTo>
                  <a:pt x="88" y="275"/>
                </a:lnTo>
                <a:lnTo>
                  <a:pt x="90" y="280"/>
                </a:lnTo>
                <a:lnTo>
                  <a:pt x="92" y="285"/>
                </a:lnTo>
                <a:lnTo>
                  <a:pt x="94" y="290"/>
                </a:lnTo>
                <a:lnTo>
                  <a:pt x="96" y="294"/>
                </a:lnTo>
                <a:lnTo>
                  <a:pt x="98" y="299"/>
                </a:lnTo>
                <a:lnTo>
                  <a:pt x="100" y="303"/>
                </a:lnTo>
                <a:lnTo>
                  <a:pt x="102" y="308"/>
                </a:lnTo>
                <a:lnTo>
                  <a:pt x="104" y="312"/>
                </a:lnTo>
                <a:lnTo>
                  <a:pt x="106" y="316"/>
                </a:lnTo>
                <a:lnTo>
                  <a:pt x="108" y="321"/>
                </a:lnTo>
                <a:lnTo>
                  <a:pt x="110" y="325"/>
                </a:lnTo>
                <a:lnTo>
                  <a:pt x="112" y="329"/>
                </a:lnTo>
                <a:lnTo>
                  <a:pt x="114" y="333"/>
                </a:lnTo>
                <a:lnTo>
                  <a:pt x="116" y="337"/>
                </a:lnTo>
                <a:lnTo>
                  <a:pt x="118" y="341"/>
                </a:lnTo>
                <a:lnTo>
                  <a:pt x="120" y="345"/>
                </a:lnTo>
                <a:lnTo>
                  <a:pt x="122" y="349"/>
                </a:lnTo>
                <a:lnTo>
                  <a:pt x="124" y="353"/>
                </a:lnTo>
                <a:lnTo>
                  <a:pt x="126" y="357"/>
                </a:lnTo>
                <a:lnTo>
                  <a:pt x="128" y="360"/>
                </a:lnTo>
                <a:lnTo>
                  <a:pt x="130" y="364"/>
                </a:lnTo>
                <a:lnTo>
                  <a:pt x="132" y="368"/>
                </a:lnTo>
                <a:lnTo>
                  <a:pt x="134" y="371"/>
                </a:lnTo>
                <a:lnTo>
                  <a:pt x="136" y="375"/>
                </a:lnTo>
                <a:lnTo>
                  <a:pt x="138" y="378"/>
                </a:lnTo>
                <a:lnTo>
                  <a:pt x="140" y="382"/>
                </a:lnTo>
                <a:lnTo>
                  <a:pt x="142" y="385"/>
                </a:lnTo>
                <a:lnTo>
                  <a:pt x="144" y="388"/>
                </a:lnTo>
                <a:lnTo>
                  <a:pt x="146" y="392"/>
                </a:lnTo>
                <a:lnTo>
                  <a:pt x="148" y="395"/>
                </a:lnTo>
                <a:lnTo>
                  <a:pt x="150" y="398"/>
                </a:lnTo>
                <a:lnTo>
                  <a:pt x="152" y="401"/>
                </a:lnTo>
                <a:lnTo>
                  <a:pt x="154" y="404"/>
                </a:lnTo>
                <a:lnTo>
                  <a:pt x="156" y="407"/>
                </a:lnTo>
                <a:lnTo>
                  <a:pt x="158" y="410"/>
                </a:lnTo>
                <a:lnTo>
                  <a:pt x="160" y="413"/>
                </a:lnTo>
                <a:lnTo>
                  <a:pt x="162" y="416"/>
                </a:lnTo>
                <a:lnTo>
                  <a:pt x="164" y="419"/>
                </a:lnTo>
                <a:lnTo>
                  <a:pt x="166" y="422"/>
                </a:lnTo>
                <a:lnTo>
                  <a:pt x="168" y="424"/>
                </a:lnTo>
                <a:lnTo>
                  <a:pt x="170" y="427"/>
                </a:lnTo>
                <a:lnTo>
                  <a:pt x="172" y="430"/>
                </a:lnTo>
                <a:lnTo>
                  <a:pt x="174" y="432"/>
                </a:lnTo>
                <a:lnTo>
                  <a:pt x="176" y="435"/>
                </a:lnTo>
                <a:lnTo>
                  <a:pt x="178" y="437"/>
                </a:lnTo>
                <a:lnTo>
                  <a:pt x="180" y="439"/>
                </a:lnTo>
                <a:lnTo>
                  <a:pt x="182" y="442"/>
                </a:lnTo>
                <a:lnTo>
                  <a:pt x="184" y="444"/>
                </a:lnTo>
                <a:lnTo>
                  <a:pt x="186" y="446"/>
                </a:lnTo>
                <a:lnTo>
                  <a:pt x="188" y="448"/>
                </a:lnTo>
                <a:lnTo>
                  <a:pt x="190" y="451"/>
                </a:lnTo>
                <a:lnTo>
                  <a:pt x="192" y="453"/>
                </a:lnTo>
                <a:lnTo>
                  <a:pt x="194" y="455"/>
                </a:lnTo>
                <a:lnTo>
                  <a:pt x="196" y="457"/>
                </a:lnTo>
                <a:lnTo>
                  <a:pt x="198" y="458"/>
                </a:lnTo>
                <a:lnTo>
                  <a:pt x="200" y="460"/>
                </a:lnTo>
                <a:lnTo>
                  <a:pt x="202" y="462"/>
                </a:lnTo>
                <a:lnTo>
                  <a:pt x="204" y="464"/>
                </a:lnTo>
                <a:lnTo>
                  <a:pt x="206" y="466"/>
                </a:lnTo>
                <a:lnTo>
                  <a:pt x="208" y="467"/>
                </a:lnTo>
                <a:lnTo>
                  <a:pt x="210" y="469"/>
                </a:lnTo>
                <a:lnTo>
                  <a:pt x="212" y="470"/>
                </a:lnTo>
                <a:lnTo>
                  <a:pt x="214" y="472"/>
                </a:lnTo>
                <a:lnTo>
                  <a:pt x="216" y="473"/>
                </a:lnTo>
                <a:lnTo>
                  <a:pt x="218" y="475"/>
                </a:lnTo>
                <a:lnTo>
                  <a:pt x="220" y="476"/>
                </a:lnTo>
                <a:lnTo>
                  <a:pt x="222" y="477"/>
                </a:lnTo>
                <a:lnTo>
                  <a:pt x="224" y="479"/>
                </a:lnTo>
                <a:lnTo>
                  <a:pt x="226" y="480"/>
                </a:lnTo>
                <a:lnTo>
                  <a:pt x="228" y="481"/>
                </a:lnTo>
                <a:lnTo>
                  <a:pt x="230" y="482"/>
                </a:lnTo>
                <a:lnTo>
                  <a:pt x="232" y="483"/>
                </a:lnTo>
                <a:lnTo>
                  <a:pt x="234" y="484"/>
                </a:lnTo>
                <a:lnTo>
                  <a:pt x="236" y="485"/>
                </a:lnTo>
                <a:lnTo>
                  <a:pt x="238" y="486"/>
                </a:lnTo>
                <a:lnTo>
                  <a:pt x="240" y="487"/>
                </a:lnTo>
                <a:lnTo>
                  <a:pt x="242" y="487"/>
                </a:lnTo>
                <a:lnTo>
                  <a:pt x="244" y="488"/>
                </a:lnTo>
                <a:lnTo>
                  <a:pt x="246" y="489"/>
                </a:lnTo>
                <a:lnTo>
                  <a:pt x="248" y="489"/>
                </a:lnTo>
                <a:lnTo>
                  <a:pt x="250" y="490"/>
                </a:lnTo>
                <a:lnTo>
                  <a:pt x="252" y="490"/>
                </a:lnTo>
                <a:lnTo>
                  <a:pt x="254" y="491"/>
                </a:lnTo>
                <a:lnTo>
                  <a:pt x="256" y="491"/>
                </a:lnTo>
                <a:lnTo>
                  <a:pt x="258" y="491"/>
                </a:lnTo>
                <a:lnTo>
                  <a:pt x="260" y="492"/>
                </a:lnTo>
                <a:lnTo>
                  <a:pt x="262" y="492"/>
                </a:lnTo>
                <a:lnTo>
                  <a:pt x="264" y="492"/>
                </a:lnTo>
                <a:lnTo>
                  <a:pt x="266" y="492"/>
                </a:lnTo>
                <a:lnTo>
                  <a:pt x="268" y="492"/>
                </a:lnTo>
                <a:lnTo>
                  <a:pt x="270" y="492"/>
                </a:lnTo>
                <a:lnTo>
                  <a:pt x="272" y="492"/>
                </a:lnTo>
                <a:lnTo>
                  <a:pt x="274" y="492"/>
                </a:lnTo>
                <a:lnTo>
                  <a:pt x="276" y="492"/>
                </a:lnTo>
                <a:lnTo>
                  <a:pt x="278" y="492"/>
                </a:lnTo>
                <a:lnTo>
                  <a:pt x="280" y="492"/>
                </a:lnTo>
                <a:lnTo>
                  <a:pt x="282" y="491"/>
                </a:lnTo>
                <a:lnTo>
                  <a:pt x="284" y="491"/>
                </a:lnTo>
                <a:lnTo>
                  <a:pt x="286" y="491"/>
                </a:lnTo>
                <a:lnTo>
                  <a:pt x="288" y="490"/>
                </a:lnTo>
                <a:lnTo>
                  <a:pt x="290" y="490"/>
                </a:lnTo>
                <a:lnTo>
                  <a:pt x="292" y="489"/>
                </a:lnTo>
                <a:lnTo>
                  <a:pt x="294" y="489"/>
                </a:lnTo>
                <a:lnTo>
                  <a:pt x="296" y="488"/>
                </a:lnTo>
                <a:lnTo>
                  <a:pt x="298" y="487"/>
                </a:lnTo>
                <a:lnTo>
                  <a:pt x="300" y="486"/>
                </a:lnTo>
                <a:lnTo>
                  <a:pt x="302" y="486"/>
                </a:lnTo>
                <a:lnTo>
                  <a:pt x="304" y="485"/>
                </a:lnTo>
                <a:lnTo>
                  <a:pt x="306" y="484"/>
                </a:lnTo>
                <a:lnTo>
                  <a:pt x="308" y="483"/>
                </a:lnTo>
                <a:lnTo>
                  <a:pt x="310" y="482"/>
                </a:lnTo>
                <a:lnTo>
                  <a:pt x="312" y="481"/>
                </a:lnTo>
                <a:lnTo>
                  <a:pt x="314" y="480"/>
                </a:lnTo>
                <a:lnTo>
                  <a:pt x="316" y="478"/>
                </a:lnTo>
                <a:lnTo>
                  <a:pt x="318" y="477"/>
                </a:lnTo>
                <a:lnTo>
                  <a:pt x="320" y="476"/>
                </a:lnTo>
                <a:lnTo>
                  <a:pt x="322" y="475"/>
                </a:lnTo>
                <a:lnTo>
                  <a:pt x="324" y="473"/>
                </a:lnTo>
                <a:lnTo>
                  <a:pt x="326" y="472"/>
                </a:lnTo>
                <a:lnTo>
                  <a:pt x="328" y="470"/>
                </a:lnTo>
                <a:lnTo>
                  <a:pt x="330" y="469"/>
                </a:lnTo>
                <a:lnTo>
                  <a:pt x="332" y="467"/>
                </a:lnTo>
                <a:lnTo>
                  <a:pt x="334" y="465"/>
                </a:lnTo>
                <a:lnTo>
                  <a:pt x="336" y="464"/>
                </a:lnTo>
                <a:lnTo>
                  <a:pt x="338" y="462"/>
                </a:lnTo>
                <a:lnTo>
                  <a:pt x="340" y="460"/>
                </a:lnTo>
                <a:lnTo>
                  <a:pt x="342" y="458"/>
                </a:lnTo>
                <a:lnTo>
                  <a:pt x="344" y="456"/>
                </a:lnTo>
                <a:lnTo>
                  <a:pt x="346" y="454"/>
                </a:lnTo>
                <a:lnTo>
                  <a:pt x="348" y="452"/>
                </a:lnTo>
                <a:lnTo>
                  <a:pt x="350" y="450"/>
                </a:lnTo>
                <a:lnTo>
                  <a:pt x="352" y="448"/>
                </a:lnTo>
                <a:lnTo>
                  <a:pt x="354" y="446"/>
                </a:lnTo>
                <a:lnTo>
                  <a:pt x="356" y="444"/>
                </a:lnTo>
                <a:lnTo>
                  <a:pt x="358" y="441"/>
                </a:lnTo>
                <a:lnTo>
                  <a:pt x="360" y="439"/>
                </a:lnTo>
                <a:lnTo>
                  <a:pt x="362" y="437"/>
                </a:lnTo>
                <a:lnTo>
                  <a:pt x="364" y="434"/>
                </a:lnTo>
                <a:lnTo>
                  <a:pt x="366" y="432"/>
                </a:lnTo>
                <a:lnTo>
                  <a:pt x="368" y="429"/>
                </a:lnTo>
                <a:lnTo>
                  <a:pt x="370" y="427"/>
                </a:lnTo>
                <a:lnTo>
                  <a:pt x="372" y="424"/>
                </a:lnTo>
                <a:lnTo>
                  <a:pt x="374" y="421"/>
                </a:lnTo>
                <a:lnTo>
                  <a:pt x="376" y="419"/>
                </a:lnTo>
                <a:lnTo>
                  <a:pt x="378" y="416"/>
                </a:lnTo>
                <a:lnTo>
                  <a:pt x="380" y="413"/>
                </a:lnTo>
                <a:lnTo>
                  <a:pt x="382" y="410"/>
                </a:lnTo>
                <a:lnTo>
                  <a:pt x="384" y="407"/>
                </a:lnTo>
                <a:lnTo>
                  <a:pt x="386" y="404"/>
                </a:lnTo>
                <a:lnTo>
                  <a:pt x="388" y="401"/>
                </a:lnTo>
                <a:lnTo>
                  <a:pt x="390" y="398"/>
                </a:lnTo>
                <a:lnTo>
                  <a:pt x="392" y="395"/>
                </a:lnTo>
                <a:lnTo>
                  <a:pt x="394" y="391"/>
                </a:lnTo>
                <a:lnTo>
                  <a:pt x="396" y="388"/>
                </a:lnTo>
                <a:lnTo>
                  <a:pt x="398" y="385"/>
                </a:lnTo>
                <a:lnTo>
                  <a:pt x="400" y="381"/>
                </a:lnTo>
                <a:lnTo>
                  <a:pt x="402" y="378"/>
                </a:lnTo>
                <a:lnTo>
                  <a:pt x="404" y="374"/>
                </a:lnTo>
                <a:lnTo>
                  <a:pt x="406" y="371"/>
                </a:lnTo>
                <a:lnTo>
                  <a:pt x="408" y="367"/>
                </a:lnTo>
                <a:lnTo>
                  <a:pt x="410" y="364"/>
                </a:lnTo>
                <a:lnTo>
                  <a:pt x="412" y="360"/>
                </a:lnTo>
                <a:lnTo>
                  <a:pt x="414" y="356"/>
                </a:lnTo>
                <a:lnTo>
                  <a:pt x="416" y="352"/>
                </a:lnTo>
                <a:lnTo>
                  <a:pt x="418" y="348"/>
                </a:lnTo>
                <a:lnTo>
                  <a:pt x="420" y="345"/>
                </a:lnTo>
                <a:lnTo>
                  <a:pt x="422" y="341"/>
                </a:lnTo>
                <a:lnTo>
                  <a:pt x="424" y="337"/>
                </a:lnTo>
                <a:lnTo>
                  <a:pt x="426" y="333"/>
                </a:lnTo>
                <a:lnTo>
                  <a:pt x="428" y="328"/>
                </a:lnTo>
                <a:lnTo>
                  <a:pt x="430" y="324"/>
                </a:lnTo>
                <a:lnTo>
                  <a:pt x="432" y="320"/>
                </a:lnTo>
                <a:lnTo>
                  <a:pt x="434" y="316"/>
                </a:lnTo>
                <a:lnTo>
                  <a:pt x="436" y="311"/>
                </a:lnTo>
                <a:lnTo>
                  <a:pt x="438" y="307"/>
                </a:lnTo>
                <a:lnTo>
                  <a:pt x="440" y="303"/>
                </a:lnTo>
                <a:lnTo>
                  <a:pt x="442" y="298"/>
                </a:lnTo>
                <a:lnTo>
                  <a:pt x="444" y="294"/>
                </a:lnTo>
                <a:lnTo>
                  <a:pt x="446" y="289"/>
                </a:lnTo>
                <a:lnTo>
                  <a:pt x="448" y="284"/>
                </a:lnTo>
                <a:lnTo>
                  <a:pt x="450" y="280"/>
                </a:lnTo>
                <a:lnTo>
                  <a:pt x="452" y="275"/>
                </a:lnTo>
                <a:lnTo>
                  <a:pt x="454" y="270"/>
                </a:lnTo>
                <a:lnTo>
                  <a:pt x="456" y="265"/>
                </a:lnTo>
                <a:lnTo>
                  <a:pt x="458" y="260"/>
                </a:lnTo>
                <a:lnTo>
                  <a:pt x="460" y="255"/>
                </a:lnTo>
                <a:lnTo>
                  <a:pt x="462" y="250"/>
                </a:lnTo>
                <a:lnTo>
                  <a:pt x="464" y="245"/>
                </a:lnTo>
                <a:lnTo>
                  <a:pt x="466" y="240"/>
                </a:lnTo>
                <a:lnTo>
                  <a:pt x="468" y="235"/>
                </a:lnTo>
                <a:lnTo>
                  <a:pt x="470" y="230"/>
                </a:lnTo>
                <a:lnTo>
                  <a:pt x="472" y="224"/>
                </a:lnTo>
                <a:lnTo>
                  <a:pt x="474" y="219"/>
                </a:lnTo>
                <a:lnTo>
                  <a:pt x="476" y="214"/>
                </a:lnTo>
                <a:lnTo>
                  <a:pt x="478" y="208"/>
                </a:lnTo>
                <a:lnTo>
                  <a:pt x="480" y="203"/>
                </a:lnTo>
                <a:lnTo>
                  <a:pt x="482" y="197"/>
                </a:lnTo>
                <a:lnTo>
                  <a:pt x="484" y="192"/>
                </a:lnTo>
                <a:lnTo>
                  <a:pt x="486" y="186"/>
                </a:lnTo>
                <a:lnTo>
                  <a:pt x="488" y="180"/>
                </a:lnTo>
                <a:lnTo>
                  <a:pt x="490" y="175"/>
                </a:lnTo>
                <a:lnTo>
                  <a:pt x="492" y="169"/>
                </a:lnTo>
                <a:lnTo>
                  <a:pt x="494" y="163"/>
                </a:lnTo>
                <a:lnTo>
                  <a:pt x="496" y="157"/>
                </a:lnTo>
                <a:lnTo>
                  <a:pt x="498" y="151"/>
                </a:lnTo>
                <a:lnTo>
                  <a:pt x="500" y="145"/>
                </a:lnTo>
                <a:lnTo>
                  <a:pt x="502" y="139"/>
                </a:lnTo>
                <a:lnTo>
                  <a:pt x="504" y="133"/>
                </a:lnTo>
                <a:lnTo>
                  <a:pt x="506" y="127"/>
                </a:lnTo>
                <a:lnTo>
                  <a:pt x="508" y="121"/>
                </a:lnTo>
                <a:lnTo>
                  <a:pt x="510" y="114"/>
                </a:lnTo>
                <a:lnTo>
                  <a:pt x="512" y="108"/>
                </a:lnTo>
                <a:lnTo>
                  <a:pt x="514" y="102"/>
                </a:lnTo>
                <a:lnTo>
                  <a:pt x="516" y="95"/>
                </a:lnTo>
                <a:lnTo>
                  <a:pt x="518" y="89"/>
                </a:lnTo>
                <a:lnTo>
                  <a:pt x="520" y="82"/>
                </a:lnTo>
                <a:lnTo>
                  <a:pt x="522" y="76"/>
                </a:lnTo>
                <a:lnTo>
                  <a:pt x="524" y="69"/>
                </a:lnTo>
                <a:lnTo>
                  <a:pt x="526" y="62"/>
                </a:lnTo>
                <a:lnTo>
                  <a:pt x="528" y="55"/>
                </a:lnTo>
                <a:lnTo>
                  <a:pt x="530" y="49"/>
                </a:lnTo>
                <a:lnTo>
                  <a:pt x="532" y="42"/>
                </a:lnTo>
                <a:lnTo>
                  <a:pt x="534" y="35"/>
                </a:lnTo>
                <a:lnTo>
                  <a:pt x="536" y="28"/>
                </a:lnTo>
                <a:lnTo>
                  <a:pt x="538" y="21"/>
                </a:lnTo>
                <a:lnTo>
                  <a:pt x="540" y="14"/>
                </a:lnTo>
                <a:lnTo>
                  <a:pt x="542" y="7"/>
                </a:lnTo>
                <a:lnTo>
                  <a:pt x="544" y="0"/>
                </a:lnTo>
              </a:path>
            </a:pathLst>
          </a:cu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sp>
        <p:nvSpPr>
          <p:cNvPr id="95" name="Text Box 5"/>
          <p:cNvSpPr txBox="1">
            <a:spLocks noChangeArrowheads="1"/>
          </p:cNvSpPr>
          <p:nvPr/>
        </p:nvSpPr>
        <p:spPr bwMode="auto">
          <a:xfrm>
            <a:off x="4681351" y="6613525"/>
            <a:ext cx="43300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7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901536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000"/>
                            </p:stCondLst>
                            <p:childTnLst>
                              <p:par>
                                <p:cTn id="6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0"/>
                            </p:stCondLst>
                            <p:childTnLst>
                              <p:par>
                                <p:cTn id="7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162" grpId="0" animBg="1"/>
      <p:bldP spid="164" grpId="0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24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39"/>
          <p:cNvGrpSpPr>
            <a:grpSpLocks noChangeAspect="1"/>
          </p:cNvGrpSpPr>
          <p:nvPr/>
        </p:nvGrpSpPr>
        <p:grpSpPr bwMode="auto">
          <a:xfrm>
            <a:off x="895350" y="3627438"/>
            <a:ext cx="3009900" cy="2987675"/>
            <a:chOff x="-192" y="549"/>
            <a:chExt cx="6144" cy="3222"/>
          </a:xfrm>
        </p:grpSpPr>
        <p:sp>
          <p:nvSpPr>
            <p:cNvPr id="5143" name="AutoShape 238"/>
            <p:cNvSpPr>
              <a:spLocks noChangeAspect="1" noChangeArrowheads="1" noTextEdit="1"/>
            </p:cNvSpPr>
            <p:nvPr/>
          </p:nvSpPr>
          <p:spPr bwMode="auto">
            <a:xfrm>
              <a:off x="-192" y="549"/>
              <a:ext cx="6144" cy="32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44" name="Rectangle 240"/>
            <p:cNvSpPr>
              <a:spLocks noChangeArrowheads="1"/>
            </p:cNvSpPr>
            <p:nvPr/>
          </p:nvSpPr>
          <p:spPr bwMode="auto">
            <a:xfrm>
              <a:off x="-186" y="555"/>
              <a:ext cx="6132" cy="3210"/>
            </a:xfrm>
            <a:prstGeom prst="rect">
              <a:avLst/>
            </a:prstGeom>
            <a:solidFill>
              <a:srgbClr val="FFFFFF"/>
            </a:solidFill>
            <a:ln w="6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45" name="Line 241"/>
            <p:cNvSpPr>
              <a:spLocks noChangeShapeType="1"/>
            </p:cNvSpPr>
            <p:nvPr/>
          </p:nvSpPr>
          <p:spPr bwMode="auto">
            <a:xfrm flipV="1">
              <a:off x="582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46" name="Line 242"/>
            <p:cNvSpPr>
              <a:spLocks noChangeShapeType="1"/>
            </p:cNvSpPr>
            <p:nvPr/>
          </p:nvSpPr>
          <p:spPr bwMode="auto">
            <a:xfrm flipV="1">
              <a:off x="58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47" name="Line 243"/>
            <p:cNvSpPr>
              <a:spLocks noChangeShapeType="1"/>
            </p:cNvSpPr>
            <p:nvPr/>
          </p:nvSpPr>
          <p:spPr bwMode="auto">
            <a:xfrm flipV="1">
              <a:off x="2112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48" name="Line 244"/>
            <p:cNvSpPr>
              <a:spLocks noChangeShapeType="1"/>
            </p:cNvSpPr>
            <p:nvPr/>
          </p:nvSpPr>
          <p:spPr bwMode="auto">
            <a:xfrm flipV="1">
              <a:off x="211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49" name="Line 245"/>
            <p:cNvSpPr>
              <a:spLocks noChangeShapeType="1"/>
            </p:cNvSpPr>
            <p:nvPr/>
          </p:nvSpPr>
          <p:spPr bwMode="auto">
            <a:xfrm flipV="1">
              <a:off x="2874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0" name="Line 246"/>
            <p:cNvSpPr>
              <a:spLocks noChangeShapeType="1"/>
            </p:cNvSpPr>
            <p:nvPr/>
          </p:nvSpPr>
          <p:spPr bwMode="auto">
            <a:xfrm flipV="1">
              <a:off x="2880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1" name="Line 247"/>
            <p:cNvSpPr>
              <a:spLocks noChangeShapeType="1"/>
            </p:cNvSpPr>
            <p:nvPr/>
          </p:nvSpPr>
          <p:spPr bwMode="auto">
            <a:xfrm flipV="1">
              <a:off x="3642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2" name="Line 248"/>
            <p:cNvSpPr>
              <a:spLocks noChangeShapeType="1"/>
            </p:cNvSpPr>
            <p:nvPr/>
          </p:nvSpPr>
          <p:spPr bwMode="auto">
            <a:xfrm flipV="1">
              <a:off x="364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3" name="Line 249"/>
            <p:cNvSpPr>
              <a:spLocks noChangeShapeType="1"/>
            </p:cNvSpPr>
            <p:nvPr/>
          </p:nvSpPr>
          <p:spPr bwMode="auto">
            <a:xfrm flipV="1">
              <a:off x="4404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4" name="Line 250"/>
            <p:cNvSpPr>
              <a:spLocks noChangeShapeType="1"/>
            </p:cNvSpPr>
            <p:nvPr/>
          </p:nvSpPr>
          <p:spPr bwMode="auto">
            <a:xfrm flipV="1">
              <a:off x="4410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5" name="Line 251"/>
            <p:cNvSpPr>
              <a:spLocks noChangeShapeType="1"/>
            </p:cNvSpPr>
            <p:nvPr/>
          </p:nvSpPr>
          <p:spPr bwMode="auto">
            <a:xfrm flipV="1">
              <a:off x="5172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6" name="Line 252"/>
            <p:cNvSpPr>
              <a:spLocks noChangeShapeType="1"/>
            </p:cNvSpPr>
            <p:nvPr/>
          </p:nvSpPr>
          <p:spPr bwMode="auto">
            <a:xfrm flipV="1">
              <a:off x="517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7" name="Line 253"/>
            <p:cNvSpPr>
              <a:spLocks noChangeShapeType="1"/>
            </p:cNvSpPr>
            <p:nvPr/>
          </p:nvSpPr>
          <p:spPr bwMode="auto">
            <a:xfrm>
              <a:off x="-180" y="368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8" name="Line 254"/>
            <p:cNvSpPr>
              <a:spLocks noChangeShapeType="1"/>
            </p:cNvSpPr>
            <p:nvPr/>
          </p:nvSpPr>
          <p:spPr bwMode="auto">
            <a:xfrm>
              <a:off x="-180" y="368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59" name="Line 255"/>
            <p:cNvSpPr>
              <a:spLocks noChangeShapeType="1"/>
            </p:cNvSpPr>
            <p:nvPr/>
          </p:nvSpPr>
          <p:spPr bwMode="auto">
            <a:xfrm>
              <a:off x="-180" y="333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0" name="Line 256"/>
            <p:cNvSpPr>
              <a:spLocks noChangeShapeType="1"/>
            </p:cNvSpPr>
            <p:nvPr/>
          </p:nvSpPr>
          <p:spPr bwMode="auto">
            <a:xfrm>
              <a:off x="-180" y="333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1" name="Line 257"/>
            <p:cNvSpPr>
              <a:spLocks noChangeShapeType="1"/>
            </p:cNvSpPr>
            <p:nvPr/>
          </p:nvSpPr>
          <p:spPr bwMode="auto">
            <a:xfrm>
              <a:off x="-180" y="299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2" name="Line 258"/>
            <p:cNvSpPr>
              <a:spLocks noChangeShapeType="1"/>
            </p:cNvSpPr>
            <p:nvPr/>
          </p:nvSpPr>
          <p:spPr bwMode="auto">
            <a:xfrm>
              <a:off x="-180" y="299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3" name="Line 259"/>
            <p:cNvSpPr>
              <a:spLocks noChangeShapeType="1"/>
            </p:cNvSpPr>
            <p:nvPr/>
          </p:nvSpPr>
          <p:spPr bwMode="auto">
            <a:xfrm>
              <a:off x="-180" y="264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4" name="Line 260"/>
            <p:cNvSpPr>
              <a:spLocks noChangeShapeType="1"/>
            </p:cNvSpPr>
            <p:nvPr/>
          </p:nvSpPr>
          <p:spPr bwMode="auto">
            <a:xfrm>
              <a:off x="-180" y="264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5" name="Line 261"/>
            <p:cNvSpPr>
              <a:spLocks noChangeShapeType="1"/>
            </p:cNvSpPr>
            <p:nvPr/>
          </p:nvSpPr>
          <p:spPr bwMode="auto">
            <a:xfrm>
              <a:off x="-180" y="229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6" name="Line 262"/>
            <p:cNvSpPr>
              <a:spLocks noChangeShapeType="1"/>
            </p:cNvSpPr>
            <p:nvPr/>
          </p:nvSpPr>
          <p:spPr bwMode="auto">
            <a:xfrm>
              <a:off x="-180" y="230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7" name="Line 263"/>
            <p:cNvSpPr>
              <a:spLocks noChangeShapeType="1"/>
            </p:cNvSpPr>
            <p:nvPr/>
          </p:nvSpPr>
          <p:spPr bwMode="auto">
            <a:xfrm>
              <a:off x="-180" y="159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8" name="Line 264"/>
            <p:cNvSpPr>
              <a:spLocks noChangeShapeType="1"/>
            </p:cNvSpPr>
            <p:nvPr/>
          </p:nvSpPr>
          <p:spPr bwMode="auto">
            <a:xfrm>
              <a:off x="-180" y="1605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69" name="Line 265"/>
            <p:cNvSpPr>
              <a:spLocks noChangeShapeType="1"/>
            </p:cNvSpPr>
            <p:nvPr/>
          </p:nvSpPr>
          <p:spPr bwMode="auto">
            <a:xfrm>
              <a:off x="-180" y="125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0" name="Line 266"/>
            <p:cNvSpPr>
              <a:spLocks noChangeShapeType="1"/>
            </p:cNvSpPr>
            <p:nvPr/>
          </p:nvSpPr>
          <p:spPr bwMode="auto">
            <a:xfrm>
              <a:off x="-180" y="125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1" name="Line 267"/>
            <p:cNvSpPr>
              <a:spLocks noChangeShapeType="1"/>
            </p:cNvSpPr>
            <p:nvPr/>
          </p:nvSpPr>
          <p:spPr bwMode="auto">
            <a:xfrm>
              <a:off x="-180" y="90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2" name="Line 268"/>
            <p:cNvSpPr>
              <a:spLocks noChangeShapeType="1"/>
            </p:cNvSpPr>
            <p:nvPr/>
          </p:nvSpPr>
          <p:spPr bwMode="auto">
            <a:xfrm>
              <a:off x="-180" y="90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3" name="Line 269"/>
            <p:cNvSpPr>
              <a:spLocks noChangeShapeType="1"/>
            </p:cNvSpPr>
            <p:nvPr/>
          </p:nvSpPr>
          <p:spPr bwMode="auto">
            <a:xfrm>
              <a:off x="-180" y="1941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4" name="Line 270"/>
            <p:cNvSpPr>
              <a:spLocks noChangeShapeType="1"/>
            </p:cNvSpPr>
            <p:nvPr/>
          </p:nvSpPr>
          <p:spPr bwMode="auto">
            <a:xfrm>
              <a:off x="-180" y="1947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5" name="Line 271"/>
            <p:cNvSpPr>
              <a:spLocks noChangeShapeType="1"/>
            </p:cNvSpPr>
            <p:nvPr/>
          </p:nvSpPr>
          <p:spPr bwMode="auto">
            <a:xfrm>
              <a:off x="-180" y="1953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6" name="Line 272"/>
            <p:cNvSpPr>
              <a:spLocks noChangeShapeType="1"/>
            </p:cNvSpPr>
            <p:nvPr/>
          </p:nvSpPr>
          <p:spPr bwMode="auto">
            <a:xfrm>
              <a:off x="-180" y="1959"/>
              <a:ext cx="612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77" name="Rectangle 273"/>
            <p:cNvSpPr>
              <a:spLocks noChangeArrowheads="1"/>
            </p:cNvSpPr>
            <p:nvPr/>
          </p:nvSpPr>
          <p:spPr bwMode="auto">
            <a:xfrm>
              <a:off x="5820" y="1761"/>
              <a:ext cx="10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/>
            </a:p>
          </p:txBody>
        </p:sp>
        <p:sp>
          <p:nvSpPr>
            <p:cNvPr id="5178" name="Freeform 274"/>
            <p:cNvSpPr>
              <a:spLocks/>
            </p:cNvSpPr>
            <p:nvPr/>
          </p:nvSpPr>
          <p:spPr bwMode="auto">
            <a:xfrm>
              <a:off x="5880" y="1899"/>
              <a:ext cx="54" cy="108"/>
            </a:xfrm>
            <a:custGeom>
              <a:avLst/>
              <a:gdLst>
                <a:gd name="T0" fmla="*/ 0 w 54"/>
                <a:gd name="T1" fmla="*/ 0 h 108"/>
                <a:gd name="T2" fmla="*/ 54 w 54"/>
                <a:gd name="T3" fmla="*/ 54 h 108"/>
                <a:gd name="T4" fmla="*/ 0 w 54"/>
                <a:gd name="T5" fmla="*/ 108 h 108"/>
                <a:gd name="T6" fmla="*/ 0 w 54"/>
                <a:gd name="T7" fmla="*/ 0 h 10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4"/>
                <a:gd name="T13" fmla="*/ 0 h 108"/>
                <a:gd name="T14" fmla="*/ 54 w 54"/>
                <a:gd name="T15" fmla="*/ 108 h 10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4" h="108">
                  <a:moveTo>
                    <a:pt x="0" y="0"/>
                  </a:moveTo>
                  <a:lnTo>
                    <a:pt x="54" y="54"/>
                  </a:lnTo>
                  <a:lnTo>
                    <a:pt x="0" y="1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79" name="Line 275"/>
            <p:cNvSpPr>
              <a:spLocks noChangeShapeType="1"/>
            </p:cNvSpPr>
            <p:nvPr/>
          </p:nvSpPr>
          <p:spPr bwMode="auto">
            <a:xfrm flipV="1">
              <a:off x="1338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0" name="Line 276"/>
            <p:cNvSpPr>
              <a:spLocks noChangeShapeType="1"/>
            </p:cNvSpPr>
            <p:nvPr/>
          </p:nvSpPr>
          <p:spPr bwMode="auto">
            <a:xfrm flipV="1">
              <a:off x="1344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1" name="Line 277"/>
            <p:cNvSpPr>
              <a:spLocks noChangeShapeType="1"/>
            </p:cNvSpPr>
            <p:nvPr/>
          </p:nvSpPr>
          <p:spPr bwMode="auto">
            <a:xfrm flipV="1">
              <a:off x="1350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2" name="Line 278"/>
            <p:cNvSpPr>
              <a:spLocks noChangeShapeType="1"/>
            </p:cNvSpPr>
            <p:nvPr/>
          </p:nvSpPr>
          <p:spPr bwMode="auto">
            <a:xfrm flipV="1">
              <a:off x="1356" y="555"/>
              <a:ext cx="1" cy="3204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3" name="Rectangle 279"/>
            <p:cNvSpPr>
              <a:spLocks noChangeArrowheads="1"/>
            </p:cNvSpPr>
            <p:nvPr/>
          </p:nvSpPr>
          <p:spPr bwMode="auto">
            <a:xfrm>
              <a:off x="1422" y="543"/>
              <a:ext cx="102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 i="1">
                  <a:solidFill>
                    <a:srgbClr val="000000"/>
                  </a:solidFill>
                  <a:latin typeface="Times New Roman" pitchFamily="18" charset="0"/>
                </a:rPr>
                <a:t>y</a:t>
              </a:r>
              <a:endParaRPr lang="en-US"/>
            </a:p>
          </p:txBody>
        </p:sp>
        <p:sp>
          <p:nvSpPr>
            <p:cNvPr id="5184" name="Freeform 280"/>
            <p:cNvSpPr>
              <a:spLocks/>
            </p:cNvSpPr>
            <p:nvPr/>
          </p:nvSpPr>
          <p:spPr bwMode="auto">
            <a:xfrm>
              <a:off x="1296" y="561"/>
              <a:ext cx="108" cy="54"/>
            </a:xfrm>
            <a:custGeom>
              <a:avLst/>
              <a:gdLst>
                <a:gd name="T0" fmla="*/ 0 w 108"/>
                <a:gd name="T1" fmla="*/ 54 h 54"/>
                <a:gd name="T2" fmla="*/ 54 w 108"/>
                <a:gd name="T3" fmla="*/ 0 h 54"/>
                <a:gd name="T4" fmla="*/ 108 w 108"/>
                <a:gd name="T5" fmla="*/ 54 h 54"/>
                <a:gd name="T6" fmla="*/ 0 w 108"/>
                <a:gd name="T7" fmla="*/ 54 h 5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08"/>
                <a:gd name="T13" fmla="*/ 0 h 54"/>
                <a:gd name="T14" fmla="*/ 108 w 108"/>
                <a:gd name="T15" fmla="*/ 54 h 5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08" h="54">
                  <a:moveTo>
                    <a:pt x="0" y="54"/>
                  </a:moveTo>
                  <a:lnTo>
                    <a:pt x="54" y="0"/>
                  </a:lnTo>
                  <a:lnTo>
                    <a:pt x="108" y="54"/>
                  </a:lnTo>
                  <a:lnTo>
                    <a:pt x="0" y="54"/>
                  </a:lnTo>
                  <a:close/>
                </a:path>
              </a:pathLst>
            </a:custGeom>
            <a:solidFill>
              <a:srgbClr val="000000"/>
            </a:solidFill>
            <a:ln w="6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CA"/>
            </a:p>
          </p:txBody>
        </p:sp>
        <p:sp>
          <p:nvSpPr>
            <p:cNvPr id="5185" name="Rectangle 281"/>
            <p:cNvSpPr>
              <a:spLocks noChangeArrowheads="1"/>
            </p:cNvSpPr>
            <p:nvPr/>
          </p:nvSpPr>
          <p:spPr bwMode="auto">
            <a:xfrm>
              <a:off x="-186" y="555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6" name="Line 282"/>
            <p:cNvSpPr>
              <a:spLocks noChangeShapeType="1"/>
            </p:cNvSpPr>
            <p:nvPr/>
          </p:nvSpPr>
          <p:spPr bwMode="auto">
            <a:xfrm>
              <a:off x="588" y="1923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87" name="Rectangle 283"/>
            <p:cNvSpPr>
              <a:spLocks noChangeArrowheads="1"/>
            </p:cNvSpPr>
            <p:nvPr/>
          </p:nvSpPr>
          <p:spPr bwMode="auto">
            <a:xfrm>
              <a:off x="528" y="1989"/>
              <a:ext cx="18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</a:t>
              </a:r>
              <a:endParaRPr lang="en-US"/>
            </a:p>
          </p:txBody>
        </p:sp>
        <p:sp>
          <p:nvSpPr>
            <p:cNvPr id="5188" name="Rectangle 284"/>
            <p:cNvSpPr>
              <a:spLocks noChangeArrowheads="1"/>
            </p:cNvSpPr>
            <p:nvPr/>
          </p:nvSpPr>
          <p:spPr bwMode="auto">
            <a:xfrm>
              <a:off x="1374" y="1989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0</a:t>
              </a:r>
              <a:endParaRPr lang="en-US"/>
            </a:p>
          </p:txBody>
        </p:sp>
        <p:sp>
          <p:nvSpPr>
            <p:cNvPr id="5189" name="Line 285"/>
            <p:cNvSpPr>
              <a:spLocks noChangeShapeType="1"/>
            </p:cNvSpPr>
            <p:nvPr/>
          </p:nvSpPr>
          <p:spPr bwMode="auto">
            <a:xfrm>
              <a:off x="2118" y="1923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0" name="Rectangle 286"/>
            <p:cNvSpPr>
              <a:spLocks noChangeArrowheads="1"/>
            </p:cNvSpPr>
            <p:nvPr/>
          </p:nvSpPr>
          <p:spPr bwMode="auto">
            <a:xfrm>
              <a:off x="2124" y="1989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</a:t>
              </a:r>
              <a:endParaRPr lang="en-US"/>
            </a:p>
          </p:txBody>
        </p:sp>
        <p:sp>
          <p:nvSpPr>
            <p:cNvPr id="5191" name="Line 287"/>
            <p:cNvSpPr>
              <a:spLocks noChangeShapeType="1"/>
            </p:cNvSpPr>
            <p:nvPr/>
          </p:nvSpPr>
          <p:spPr bwMode="auto">
            <a:xfrm>
              <a:off x="2880" y="1923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2" name="Rectangle 288"/>
            <p:cNvSpPr>
              <a:spLocks noChangeArrowheads="1"/>
            </p:cNvSpPr>
            <p:nvPr/>
          </p:nvSpPr>
          <p:spPr bwMode="auto">
            <a:xfrm>
              <a:off x="2886" y="1989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2</a:t>
              </a:r>
              <a:endParaRPr lang="en-US"/>
            </a:p>
          </p:txBody>
        </p:sp>
        <p:sp>
          <p:nvSpPr>
            <p:cNvPr id="5193" name="Line 289"/>
            <p:cNvSpPr>
              <a:spLocks noChangeShapeType="1"/>
            </p:cNvSpPr>
            <p:nvPr/>
          </p:nvSpPr>
          <p:spPr bwMode="auto">
            <a:xfrm>
              <a:off x="3648" y="1923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4" name="Rectangle 290"/>
            <p:cNvSpPr>
              <a:spLocks noChangeArrowheads="1"/>
            </p:cNvSpPr>
            <p:nvPr/>
          </p:nvSpPr>
          <p:spPr bwMode="auto">
            <a:xfrm>
              <a:off x="3654" y="1989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3</a:t>
              </a:r>
              <a:endParaRPr lang="en-US"/>
            </a:p>
          </p:txBody>
        </p:sp>
        <p:sp>
          <p:nvSpPr>
            <p:cNvPr id="5195" name="Line 291"/>
            <p:cNvSpPr>
              <a:spLocks noChangeShapeType="1"/>
            </p:cNvSpPr>
            <p:nvPr/>
          </p:nvSpPr>
          <p:spPr bwMode="auto">
            <a:xfrm>
              <a:off x="4410" y="1923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6" name="Rectangle 292"/>
            <p:cNvSpPr>
              <a:spLocks noChangeArrowheads="1"/>
            </p:cNvSpPr>
            <p:nvPr/>
          </p:nvSpPr>
          <p:spPr bwMode="auto">
            <a:xfrm>
              <a:off x="4416" y="1989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4</a:t>
              </a:r>
              <a:endParaRPr lang="en-US"/>
            </a:p>
          </p:txBody>
        </p:sp>
        <p:sp>
          <p:nvSpPr>
            <p:cNvPr id="5197" name="Line 293"/>
            <p:cNvSpPr>
              <a:spLocks noChangeShapeType="1"/>
            </p:cNvSpPr>
            <p:nvPr/>
          </p:nvSpPr>
          <p:spPr bwMode="auto">
            <a:xfrm>
              <a:off x="5178" y="1923"/>
              <a:ext cx="1" cy="66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198" name="Rectangle 294"/>
            <p:cNvSpPr>
              <a:spLocks noChangeArrowheads="1"/>
            </p:cNvSpPr>
            <p:nvPr/>
          </p:nvSpPr>
          <p:spPr bwMode="auto">
            <a:xfrm>
              <a:off x="5184" y="1989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5199" name="Rectangle 295"/>
            <p:cNvSpPr>
              <a:spLocks noChangeArrowheads="1"/>
            </p:cNvSpPr>
            <p:nvPr/>
          </p:nvSpPr>
          <p:spPr bwMode="auto">
            <a:xfrm>
              <a:off x="1134" y="3627"/>
              <a:ext cx="24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-25</a:t>
              </a:r>
              <a:endParaRPr lang="en-US"/>
            </a:p>
          </p:txBody>
        </p:sp>
        <p:sp>
          <p:nvSpPr>
            <p:cNvPr id="5200" name="Line 296"/>
            <p:cNvSpPr>
              <a:spLocks noChangeShapeType="1"/>
            </p:cNvSpPr>
            <p:nvPr/>
          </p:nvSpPr>
          <p:spPr bwMode="auto">
            <a:xfrm>
              <a:off x="1320" y="3687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1" name="Rectangle 297"/>
            <p:cNvSpPr>
              <a:spLocks noChangeArrowheads="1"/>
            </p:cNvSpPr>
            <p:nvPr/>
          </p:nvSpPr>
          <p:spPr bwMode="auto">
            <a:xfrm>
              <a:off x="1134" y="3279"/>
              <a:ext cx="24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-20</a:t>
              </a:r>
              <a:endParaRPr lang="en-US"/>
            </a:p>
          </p:txBody>
        </p:sp>
        <p:sp>
          <p:nvSpPr>
            <p:cNvPr id="5202" name="Line 298"/>
            <p:cNvSpPr>
              <a:spLocks noChangeShapeType="1"/>
            </p:cNvSpPr>
            <p:nvPr/>
          </p:nvSpPr>
          <p:spPr bwMode="auto">
            <a:xfrm>
              <a:off x="1320" y="3339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3" name="Rectangle 299"/>
            <p:cNvSpPr>
              <a:spLocks noChangeArrowheads="1"/>
            </p:cNvSpPr>
            <p:nvPr/>
          </p:nvSpPr>
          <p:spPr bwMode="auto">
            <a:xfrm>
              <a:off x="1134" y="2937"/>
              <a:ext cx="24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-15</a:t>
              </a:r>
              <a:endParaRPr lang="en-US"/>
            </a:p>
          </p:txBody>
        </p:sp>
        <p:sp>
          <p:nvSpPr>
            <p:cNvPr id="5204" name="Line 300"/>
            <p:cNvSpPr>
              <a:spLocks noChangeShapeType="1"/>
            </p:cNvSpPr>
            <p:nvPr/>
          </p:nvSpPr>
          <p:spPr bwMode="auto">
            <a:xfrm>
              <a:off x="1320" y="2997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5" name="Rectangle 301"/>
            <p:cNvSpPr>
              <a:spLocks noChangeArrowheads="1"/>
            </p:cNvSpPr>
            <p:nvPr/>
          </p:nvSpPr>
          <p:spPr bwMode="auto">
            <a:xfrm>
              <a:off x="1134" y="2589"/>
              <a:ext cx="24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-10</a:t>
              </a:r>
              <a:endParaRPr lang="en-US"/>
            </a:p>
          </p:txBody>
        </p:sp>
        <p:sp>
          <p:nvSpPr>
            <p:cNvPr id="5206" name="Line 302"/>
            <p:cNvSpPr>
              <a:spLocks noChangeShapeType="1"/>
            </p:cNvSpPr>
            <p:nvPr/>
          </p:nvSpPr>
          <p:spPr bwMode="auto">
            <a:xfrm>
              <a:off x="1320" y="2649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7" name="Rectangle 303"/>
            <p:cNvSpPr>
              <a:spLocks noChangeArrowheads="1"/>
            </p:cNvSpPr>
            <p:nvPr/>
          </p:nvSpPr>
          <p:spPr bwMode="auto">
            <a:xfrm>
              <a:off x="1194" y="2241"/>
              <a:ext cx="18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-5</a:t>
              </a:r>
              <a:endParaRPr lang="en-US"/>
            </a:p>
          </p:txBody>
        </p:sp>
        <p:sp>
          <p:nvSpPr>
            <p:cNvPr id="5208" name="Line 304"/>
            <p:cNvSpPr>
              <a:spLocks noChangeShapeType="1"/>
            </p:cNvSpPr>
            <p:nvPr/>
          </p:nvSpPr>
          <p:spPr bwMode="auto">
            <a:xfrm>
              <a:off x="1320" y="2301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09" name="Rectangle 305"/>
            <p:cNvSpPr>
              <a:spLocks noChangeArrowheads="1"/>
            </p:cNvSpPr>
            <p:nvPr/>
          </p:nvSpPr>
          <p:spPr bwMode="auto">
            <a:xfrm>
              <a:off x="1254" y="1545"/>
              <a:ext cx="12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5</a:t>
              </a:r>
              <a:endParaRPr lang="en-US"/>
            </a:p>
          </p:txBody>
        </p:sp>
        <p:sp>
          <p:nvSpPr>
            <p:cNvPr id="5210" name="Line 306"/>
            <p:cNvSpPr>
              <a:spLocks noChangeShapeType="1"/>
            </p:cNvSpPr>
            <p:nvPr/>
          </p:nvSpPr>
          <p:spPr bwMode="auto">
            <a:xfrm>
              <a:off x="1320" y="1605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1" name="Rectangle 307"/>
            <p:cNvSpPr>
              <a:spLocks noChangeArrowheads="1"/>
            </p:cNvSpPr>
            <p:nvPr/>
          </p:nvSpPr>
          <p:spPr bwMode="auto">
            <a:xfrm>
              <a:off x="1194" y="1197"/>
              <a:ext cx="18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10</a:t>
              </a:r>
              <a:endParaRPr lang="en-US"/>
            </a:p>
          </p:txBody>
        </p:sp>
        <p:sp>
          <p:nvSpPr>
            <p:cNvPr id="5212" name="Line 308"/>
            <p:cNvSpPr>
              <a:spLocks noChangeShapeType="1"/>
            </p:cNvSpPr>
            <p:nvPr/>
          </p:nvSpPr>
          <p:spPr bwMode="auto">
            <a:xfrm>
              <a:off x="1320" y="1257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3" name="Rectangle 309"/>
            <p:cNvSpPr>
              <a:spLocks noChangeArrowheads="1"/>
            </p:cNvSpPr>
            <p:nvPr/>
          </p:nvSpPr>
          <p:spPr bwMode="auto">
            <a:xfrm>
              <a:off x="1194" y="849"/>
              <a:ext cx="180" cy="1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ourier New" pitchFamily="49" charset="0"/>
                </a:rPr>
                <a:t>15</a:t>
              </a:r>
              <a:endParaRPr lang="en-US"/>
            </a:p>
          </p:txBody>
        </p:sp>
        <p:sp>
          <p:nvSpPr>
            <p:cNvPr id="5214" name="Line 310"/>
            <p:cNvSpPr>
              <a:spLocks noChangeShapeType="1"/>
            </p:cNvSpPr>
            <p:nvPr/>
          </p:nvSpPr>
          <p:spPr bwMode="auto">
            <a:xfrm>
              <a:off x="1320" y="909"/>
              <a:ext cx="66" cy="1"/>
            </a:xfrm>
            <a:prstGeom prst="line">
              <a:avLst/>
            </a:pr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5" name="Freeform 311"/>
            <p:cNvSpPr>
              <a:spLocks/>
            </p:cNvSpPr>
            <p:nvPr/>
          </p:nvSpPr>
          <p:spPr bwMode="auto">
            <a:xfrm>
              <a:off x="528" y="537"/>
              <a:ext cx="60" cy="174"/>
            </a:xfrm>
            <a:custGeom>
              <a:avLst/>
              <a:gdLst>
                <a:gd name="T0" fmla="*/ 10 w 10"/>
                <a:gd name="T1" fmla="*/ 29 h 29"/>
                <a:gd name="T2" fmla="*/ 8 w 10"/>
                <a:gd name="T3" fmla="*/ 23 h 29"/>
                <a:gd name="T4" fmla="*/ 6 w 10"/>
                <a:gd name="T5" fmla="*/ 17 h 29"/>
                <a:gd name="T6" fmla="*/ 4 w 10"/>
                <a:gd name="T7" fmla="*/ 12 h 29"/>
                <a:gd name="T8" fmla="*/ 2 w 10"/>
                <a:gd name="T9" fmla="*/ 6 h 29"/>
                <a:gd name="T10" fmla="*/ 0 w 10"/>
                <a:gd name="T11" fmla="*/ 0 h 2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0"/>
                <a:gd name="T19" fmla="*/ 0 h 29"/>
                <a:gd name="T20" fmla="*/ 10 w 10"/>
                <a:gd name="T21" fmla="*/ 29 h 2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0" h="29">
                  <a:moveTo>
                    <a:pt x="10" y="29"/>
                  </a:moveTo>
                  <a:lnTo>
                    <a:pt x="8" y="23"/>
                  </a:lnTo>
                  <a:lnTo>
                    <a:pt x="6" y="17"/>
                  </a:lnTo>
                  <a:lnTo>
                    <a:pt x="4" y="12"/>
                  </a:lnTo>
                  <a:lnTo>
                    <a:pt x="2" y="6"/>
                  </a:lnTo>
                  <a:lnTo>
                    <a:pt x="0" y="0"/>
                  </a:lnTo>
                </a:path>
              </a:pathLst>
            </a:custGeom>
            <a:noFill/>
            <a:ln w="6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6" name="Freeform 312"/>
            <p:cNvSpPr>
              <a:spLocks/>
            </p:cNvSpPr>
            <p:nvPr/>
          </p:nvSpPr>
          <p:spPr bwMode="auto">
            <a:xfrm>
              <a:off x="588" y="531"/>
              <a:ext cx="4008" cy="2952"/>
            </a:xfrm>
            <a:custGeom>
              <a:avLst/>
              <a:gdLst>
                <a:gd name="T0" fmla="*/ 10 w 668"/>
                <a:gd name="T1" fmla="*/ 57 h 492"/>
                <a:gd name="T2" fmla="*/ 22 w 668"/>
                <a:gd name="T3" fmla="*/ 89 h 492"/>
                <a:gd name="T4" fmla="*/ 34 w 668"/>
                <a:gd name="T5" fmla="*/ 120 h 492"/>
                <a:gd name="T6" fmla="*/ 46 w 668"/>
                <a:gd name="T7" fmla="*/ 150 h 492"/>
                <a:gd name="T8" fmla="*/ 58 w 668"/>
                <a:gd name="T9" fmla="*/ 178 h 492"/>
                <a:gd name="T10" fmla="*/ 70 w 668"/>
                <a:gd name="T11" fmla="*/ 206 h 492"/>
                <a:gd name="T12" fmla="*/ 82 w 668"/>
                <a:gd name="T13" fmla="*/ 231 h 492"/>
                <a:gd name="T14" fmla="*/ 94 w 668"/>
                <a:gd name="T15" fmla="*/ 256 h 492"/>
                <a:gd name="T16" fmla="*/ 106 w 668"/>
                <a:gd name="T17" fmla="*/ 280 h 492"/>
                <a:gd name="T18" fmla="*/ 118 w 668"/>
                <a:gd name="T19" fmla="*/ 302 h 492"/>
                <a:gd name="T20" fmla="*/ 130 w 668"/>
                <a:gd name="T21" fmla="*/ 323 h 492"/>
                <a:gd name="T22" fmla="*/ 142 w 668"/>
                <a:gd name="T23" fmla="*/ 343 h 492"/>
                <a:gd name="T24" fmla="*/ 154 w 668"/>
                <a:gd name="T25" fmla="*/ 361 h 492"/>
                <a:gd name="T26" fmla="*/ 166 w 668"/>
                <a:gd name="T27" fmla="*/ 379 h 492"/>
                <a:gd name="T28" fmla="*/ 178 w 668"/>
                <a:gd name="T29" fmla="*/ 395 h 492"/>
                <a:gd name="T30" fmla="*/ 190 w 668"/>
                <a:gd name="T31" fmla="*/ 410 h 492"/>
                <a:gd name="T32" fmla="*/ 202 w 668"/>
                <a:gd name="T33" fmla="*/ 423 h 492"/>
                <a:gd name="T34" fmla="*/ 214 w 668"/>
                <a:gd name="T35" fmla="*/ 436 h 492"/>
                <a:gd name="T36" fmla="*/ 226 w 668"/>
                <a:gd name="T37" fmla="*/ 447 h 492"/>
                <a:gd name="T38" fmla="*/ 238 w 668"/>
                <a:gd name="T39" fmla="*/ 457 h 492"/>
                <a:gd name="T40" fmla="*/ 250 w 668"/>
                <a:gd name="T41" fmla="*/ 466 h 492"/>
                <a:gd name="T42" fmla="*/ 262 w 668"/>
                <a:gd name="T43" fmla="*/ 473 h 492"/>
                <a:gd name="T44" fmla="*/ 274 w 668"/>
                <a:gd name="T45" fmla="*/ 479 h 492"/>
                <a:gd name="T46" fmla="*/ 286 w 668"/>
                <a:gd name="T47" fmla="*/ 484 h 492"/>
                <a:gd name="T48" fmla="*/ 298 w 668"/>
                <a:gd name="T49" fmla="*/ 488 h 492"/>
                <a:gd name="T50" fmla="*/ 310 w 668"/>
                <a:gd name="T51" fmla="*/ 491 h 492"/>
                <a:gd name="T52" fmla="*/ 322 w 668"/>
                <a:gd name="T53" fmla="*/ 492 h 492"/>
                <a:gd name="T54" fmla="*/ 334 w 668"/>
                <a:gd name="T55" fmla="*/ 492 h 492"/>
                <a:gd name="T56" fmla="*/ 346 w 668"/>
                <a:gd name="T57" fmla="*/ 491 h 492"/>
                <a:gd name="T58" fmla="*/ 358 w 668"/>
                <a:gd name="T59" fmla="*/ 489 h 492"/>
                <a:gd name="T60" fmla="*/ 370 w 668"/>
                <a:gd name="T61" fmla="*/ 485 h 492"/>
                <a:gd name="T62" fmla="*/ 382 w 668"/>
                <a:gd name="T63" fmla="*/ 480 h 492"/>
                <a:gd name="T64" fmla="*/ 394 w 668"/>
                <a:gd name="T65" fmla="*/ 474 h 492"/>
                <a:gd name="T66" fmla="*/ 406 w 668"/>
                <a:gd name="T67" fmla="*/ 467 h 492"/>
                <a:gd name="T68" fmla="*/ 418 w 668"/>
                <a:gd name="T69" fmla="*/ 458 h 492"/>
                <a:gd name="T70" fmla="*/ 430 w 668"/>
                <a:gd name="T71" fmla="*/ 448 h 492"/>
                <a:gd name="T72" fmla="*/ 442 w 668"/>
                <a:gd name="T73" fmla="*/ 437 h 492"/>
                <a:gd name="T74" fmla="*/ 454 w 668"/>
                <a:gd name="T75" fmla="*/ 425 h 492"/>
                <a:gd name="T76" fmla="*/ 466 w 668"/>
                <a:gd name="T77" fmla="*/ 412 h 492"/>
                <a:gd name="T78" fmla="*/ 478 w 668"/>
                <a:gd name="T79" fmla="*/ 397 h 492"/>
                <a:gd name="T80" fmla="*/ 490 w 668"/>
                <a:gd name="T81" fmla="*/ 381 h 492"/>
                <a:gd name="T82" fmla="*/ 502 w 668"/>
                <a:gd name="T83" fmla="*/ 364 h 492"/>
                <a:gd name="T84" fmla="*/ 514 w 668"/>
                <a:gd name="T85" fmla="*/ 346 h 492"/>
                <a:gd name="T86" fmla="*/ 526 w 668"/>
                <a:gd name="T87" fmla="*/ 326 h 492"/>
                <a:gd name="T88" fmla="*/ 538 w 668"/>
                <a:gd name="T89" fmla="*/ 305 h 492"/>
                <a:gd name="T90" fmla="*/ 550 w 668"/>
                <a:gd name="T91" fmla="*/ 283 h 492"/>
                <a:gd name="T92" fmla="*/ 562 w 668"/>
                <a:gd name="T93" fmla="*/ 260 h 492"/>
                <a:gd name="T94" fmla="*/ 574 w 668"/>
                <a:gd name="T95" fmla="*/ 235 h 492"/>
                <a:gd name="T96" fmla="*/ 586 w 668"/>
                <a:gd name="T97" fmla="*/ 209 h 492"/>
                <a:gd name="T98" fmla="*/ 598 w 668"/>
                <a:gd name="T99" fmla="*/ 182 h 492"/>
                <a:gd name="T100" fmla="*/ 610 w 668"/>
                <a:gd name="T101" fmla="*/ 154 h 492"/>
                <a:gd name="T102" fmla="*/ 622 w 668"/>
                <a:gd name="T103" fmla="*/ 125 h 492"/>
                <a:gd name="T104" fmla="*/ 634 w 668"/>
                <a:gd name="T105" fmla="*/ 94 h 492"/>
                <a:gd name="T106" fmla="*/ 646 w 668"/>
                <a:gd name="T107" fmla="*/ 62 h 492"/>
                <a:gd name="T108" fmla="*/ 658 w 668"/>
                <a:gd name="T109" fmla="*/ 29 h 49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668"/>
                <a:gd name="T166" fmla="*/ 0 h 492"/>
                <a:gd name="T167" fmla="*/ 668 w 668"/>
                <a:gd name="T168" fmla="*/ 492 h 49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668" h="492">
                  <a:moveTo>
                    <a:pt x="0" y="30"/>
                  </a:moveTo>
                  <a:lnTo>
                    <a:pt x="2" y="35"/>
                  </a:lnTo>
                  <a:lnTo>
                    <a:pt x="4" y="41"/>
                  </a:lnTo>
                  <a:lnTo>
                    <a:pt x="6" y="46"/>
                  </a:lnTo>
                  <a:lnTo>
                    <a:pt x="8" y="52"/>
                  </a:lnTo>
                  <a:lnTo>
                    <a:pt x="10" y="57"/>
                  </a:lnTo>
                  <a:lnTo>
                    <a:pt x="12" y="63"/>
                  </a:lnTo>
                  <a:lnTo>
                    <a:pt x="14" y="68"/>
                  </a:lnTo>
                  <a:lnTo>
                    <a:pt x="16" y="73"/>
                  </a:lnTo>
                  <a:lnTo>
                    <a:pt x="18" y="79"/>
                  </a:lnTo>
                  <a:lnTo>
                    <a:pt x="20" y="84"/>
                  </a:lnTo>
                  <a:lnTo>
                    <a:pt x="22" y="89"/>
                  </a:lnTo>
                  <a:lnTo>
                    <a:pt x="24" y="95"/>
                  </a:lnTo>
                  <a:lnTo>
                    <a:pt x="26" y="100"/>
                  </a:lnTo>
                  <a:lnTo>
                    <a:pt x="28" y="105"/>
                  </a:lnTo>
                  <a:lnTo>
                    <a:pt x="30" y="110"/>
                  </a:lnTo>
                  <a:lnTo>
                    <a:pt x="32" y="115"/>
                  </a:lnTo>
                  <a:lnTo>
                    <a:pt x="34" y="120"/>
                  </a:lnTo>
                  <a:lnTo>
                    <a:pt x="36" y="125"/>
                  </a:lnTo>
                  <a:lnTo>
                    <a:pt x="38" y="130"/>
                  </a:lnTo>
                  <a:lnTo>
                    <a:pt x="40" y="135"/>
                  </a:lnTo>
                  <a:lnTo>
                    <a:pt x="42" y="140"/>
                  </a:lnTo>
                  <a:lnTo>
                    <a:pt x="44" y="145"/>
                  </a:lnTo>
                  <a:lnTo>
                    <a:pt x="46" y="150"/>
                  </a:lnTo>
                  <a:lnTo>
                    <a:pt x="48" y="155"/>
                  </a:lnTo>
                  <a:lnTo>
                    <a:pt x="50" y="160"/>
                  </a:lnTo>
                  <a:lnTo>
                    <a:pt x="52" y="164"/>
                  </a:lnTo>
                  <a:lnTo>
                    <a:pt x="54" y="169"/>
                  </a:lnTo>
                  <a:lnTo>
                    <a:pt x="56" y="174"/>
                  </a:lnTo>
                  <a:lnTo>
                    <a:pt x="58" y="178"/>
                  </a:lnTo>
                  <a:lnTo>
                    <a:pt x="60" y="183"/>
                  </a:lnTo>
                  <a:lnTo>
                    <a:pt x="62" y="188"/>
                  </a:lnTo>
                  <a:lnTo>
                    <a:pt x="64" y="192"/>
                  </a:lnTo>
                  <a:lnTo>
                    <a:pt x="66" y="197"/>
                  </a:lnTo>
                  <a:lnTo>
                    <a:pt x="68" y="201"/>
                  </a:lnTo>
                  <a:lnTo>
                    <a:pt x="70" y="206"/>
                  </a:lnTo>
                  <a:lnTo>
                    <a:pt x="72" y="210"/>
                  </a:lnTo>
                  <a:lnTo>
                    <a:pt x="74" y="214"/>
                  </a:lnTo>
                  <a:lnTo>
                    <a:pt x="76" y="219"/>
                  </a:lnTo>
                  <a:lnTo>
                    <a:pt x="78" y="223"/>
                  </a:lnTo>
                  <a:lnTo>
                    <a:pt x="80" y="227"/>
                  </a:lnTo>
                  <a:lnTo>
                    <a:pt x="82" y="231"/>
                  </a:lnTo>
                  <a:lnTo>
                    <a:pt x="84" y="236"/>
                  </a:lnTo>
                  <a:lnTo>
                    <a:pt x="86" y="240"/>
                  </a:lnTo>
                  <a:lnTo>
                    <a:pt x="88" y="244"/>
                  </a:lnTo>
                  <a:lnTo>
                    <a:pt x="90" y="248"/>
                  </a:lnTo>
                  <a:lnTo>
                    <a:pt x="92" y="252"/>
                  </a:lnTo>
                  <a:lnTo>
                    <a:pt x="94" y="256"/>
                  </a:lnTo>
                  <a:lnTo>
                    <a:pt x="96" y="260"/>
                  </a:lnTo>
                  <a:lnTo>
                    <a:pt x="98" y="264"/>
                  </a:lnTo>
                  <a:lnTo>
                    <a:pt x="100" y="268"/>
                  </a:lnTo>
                  <a:lnTo>
                    <a:pt x="102" y="272"/>
                  </a:lnTo>
                  <a:lnTo>
                    <a:pt x="104" y="276"/>
                  </a:lnTo>
                  <a:lnTo>
                    <a:pt x="106" y="280"/>
                  </a:lnTo>
                  <a:lnTo>
                    <a:pt x="108" y="283"/>
                  </a:lnTo>
                  <a:lnTo>
                    <a:pt x="110" y="287"/>
                  </a:lnTo>
                  <a:lnTo>
                    <a:pt x="112" y="291"/>
                  </a:lnTo>
                  <a:lnTo>
                    <a:pt x="114" y="295"/>
                  </a:lnTo>
                  <a:lnTo>
                    <a:pt x="116" y="298"/>
                  </a:lnTo>
                  <a:lnTo>
                    <a:pt x="118" y="302"/>
                  </a:lnTo>
                  <a:lnTo>
                    <a:pt x="120" y="306"/>
                  </a:lnTo>
                  <a:lnTo>
                    <a:pt x="122" y="309"/>
                  </a:lnTo>
                  <a:lnTo>
                    <a:pt x="124" y="313"/>
                  </a:lnTo>
                  <a:lnTo>
                    <a:pt x="126" y="316"/>
                  </a:lnTo>
                  <a:lnTo>
                    <a:pt x="128" y="320"/>
                  </a:lnTo>
                  <a:lnTo>
                    <a:pt x="130" y="323"/>
                  </a:lnTo>
                  <a:lnTo>
                    <a:pt x="132" y="326"/>
                  </a:lnTo>
                  <a:lnTo>
                    <a:pt x="134" y="330"/>
                  </a:lnTo>
                  <a:lnTo>
                    <a:pt x="136" y="333"/>
                  </a:lnTo>
                  <a:lnTo>
                    <a:pt x="138" y="336"/>
                  </a:lnTo>
                  <a:lnTo>
                    <a:pt x="140" y="340"/>
                  </a:lnTo>
                  <a:lnTo>
                    <a:pt x="142" y="343"/>
                  </a:lnTo>
                  <a:lnTo>
                    <a:pt x="144" y="346"/>
                  </a:lnTo>
                  <a:lnTo>
                    <a:pt x="146" y="349"/>
                  </a:lnTo>
                  <a:lnTo>
                    <a:pt x="148" y="352"/>
                  </a:lnTo>
                  <a:lnTo>
                    <a:pt x="150" y="355"/>
                  </a:lnTo>
                  <a:lnTo>
                    <a:pt x="152" y="358"/>
                  </a:lnTo>
                  <a:lnTo>
                    <a:pt x="154" y="361"/>
                  </a:lnTo>
                  <a:lnTo>
                    <a:pt x="156" y="364"/>
                  </a:lnTo>
                  <a:lnTo>
                    <a:pt x="158" y="367"/>
                  </a:lnTo>
                  <a:lnTo>
                    <a:pt x="160" y="370"/>
                  </a:lnTo>
                  <a:lnTo>
                    <a:pt x="162" y="373"/>
                  </a:lnTo>
                  <a:lnTo>
                    <a:pt x="164" y="376"/>
                  </a:lnTo>
                  <a:lnTo>
                    <a:pt x="166" y="379"/>
                  </a:lnTo>
                  <a:lnTo>
                    <a:pt x="168" y="381"/>
                  </a:lnTo>
                  <a:lnTo>
                    <a:pt x="170" y="384"/>
                  </a:lnTo>
                  <a:lnTo>
                    <a:pt x="172" y="387"/>
                  </a:lnTo>
                  <a:lnTo>
                    <a:pt x="174" y="390"/>
                  </a:lnTo>
                  <a:lnTo>
                    <a:pt x="176" y="392"/>
                  </a:lnTo>
                  <a:lnTo>
                    <a:pt x="178" y="395"/>
                  </a:lnTo>
                  <a:lnTo>
                    <a:pt x="180" y="397"/>
                  </a:lnTo>
                  <a:lnTo>
                    <a:pt x="182" y="400"/>
                  </a:lnTo>
                  <a:lnTo>
                    <a:pt x="184" y="402"/>
                  </a:lnTo>
                  <a:lnTo>
                    <a:pt x="186" y="405"/>
                  </a:lnTo>
                  <a:lnTo>
                    <a:pt x="188" y="407"/>
                  </a:lnTo>
                  <a:lnTo>
                    <a:pt x="190" y="410"/>
                  </a:lnTo>
                  <a:lnTo>
                    <a:pt x="192" y="412"/>
                  </a:lnTo>
                  <a:lnTo>
                    <a:pt x="194" y="414"/>
                  </a:lnTo>
                  <a:lnTo>
                    <a:pt x="196" y="417"/>
                  </a:lnTo>
                  <a:lnTo>
                    <a:pt x="198" y="419"/>
                  </a:lnTo>
                  <a:lnTo>
                    <a:pt x="200" y="421"/>
                  </a:lnTo>
                  <a:lnTo>
                    <a:pt x="202" y="423"/>
                  </a:lnTo>
                  <a:lnTo>
                    <a:pt x="204" y="425"/>
                  </a:lnTo>
                  <a:lnTo>
                    <a:pt x="206" y="428"/>
                  </a:lnTo>
                  <a:lnTo>
                    <a:pt x="208" y="430"/>
                  </a:lnTo>
                  <a:lnTo>
                    <a:pt x="210" y="432"/>
                  </a:lnTo>
                  <a:lnTo>
                    <a:pt x="212" y="434"/>
                  </a:lnTo>
                  <a:lnTo>
                    <a:pt x="214" y="436"/>
                  </a:lnTo>
                  <a:lnTo>
                    <a:pt x="216" y="438"/>
                  </a:lnTo>
                  <a:lnTo>
                    <a:pt x="218" y="440"/>
                  </a:lnTo>
                  <a:lnTo>
                    <a:pt x="220" y="441"/>
                  </a:lnTo>
                  <a:lnTo>
                    <a:pt x="222" y="443"/>
                  </a:lnTo>
                  <a:lnTo>
                    <a:pt x="224" y="445"/>
                  </a:lnTo>
                  <a:lnTo>
                    <a:pt x="226" y="447"/>
                  </a:lnTo>
                  <a:lnTo>
                    <a:pt x="228" y="449"/>
                  </a:lnTo>
                  <a:lnTo>
                    <a:pt x="230" y="450"/>
                  </a:lnTo>
                  <a:lnTo>
                    <a:pt x="232" y="452"/>
                  </a:lnTo>
                  <a:lnTo>
                    <a:pt x="234" y="454"/>
                  </a:lnTo>
                  <a:lnTo>
                    <a:pt x="236" y="455"/>
                  </a:lnTo>
                  <a:lnTo>
                    <a:pt x="238" y="457"/>
                  </a:lnTo>
                  <a:lnTo>
                    <a:pt x="240" y="458"/>
                  </a:lnTo>
                  <a:lnTo>
                    <a:pt x="242" y="460"/>
                  </a:lnTo>
                  <a:lnTo>
                    <a:pt x="244" y="461"/>
                  </a:lnTo>
                  <a:lnTo>
                    <a:pt x="246" y="463"/>
                  </a:lnTo>
                  <a:lnTo>
                    <a:pt x="248" y="464"/>
                  </a:lnTo>
                  <a:lnTo>
                    <a:pt x="250" y="466"/>
                  </a:lnTo>
                  <a:lnTo>
                    <a:pt x="252" y="467"/>
                  </a:lnTo>
                  <a:lnTo>
                    <a:pt x="254" y="468"/>
                  </a:lnTo>
                  <a:lnTo>
                    <a:pt x="256" y="469"/>
                  </a:lnTo>
                  <a:lnTo>
                    <a:pt x="258" y="471"/>
                  </a:lnTo>
                  <a:lnTo>
                    <a:pt x="260" y="472"/>
                  </a:lnTo>
                  <a:lnTo>
                    <a:pt x="262" y="473"/>
                  </a:lnTo>
                  <a:lnTo>
                    <a:pt x="264" y="474"/>
                  </a:lnTo>
                  <a:lnTo>
                    <a:pt x="266" y="475"/>
                  </a:lnTo>
                  <a:lnTo>
                    <a:pt x="268" y="476"/>
                  </a:lnTo>
                  <a:lnTo>
                    <a:pt x="270" y="477"/>
                  </a:lnTo>
                  <a:lnTo>
                    <a:pt x="272" y="478"/>
                  </a:lnTo>
                  <a:lnTo>
                    <a:pt x="274" y="479"/>
                  </a:lnTo>
                  <a:lnTo>
                    <a:pt x="276" y="480"/>
                  </a:lnTo>
                  <a:lnTo>
                    <a:pt x="278" y="481"/>
                  </a:lnTo>
                  <a:lnTo>
                    <a:pt x="280" y="482"/>
                  </a:lnTo>
                  <a:lnTo>
                    <a:pt x="282" y="483"/>
                  </a:lnTo>
                  <a:lnTo>
                    <a:pt x="284" y="484"/>
                  </a:lnTo>
                  <a:lnTo>
                    <a:pt x="286" y="484"/>
                  </a:lnTo>
                  <a:lnTo>
                    <a:pt x="288" y="485"/>
                  </a:lnTo>
                  <a:lnTo>
                    <a:pt x="290" y="486"/>
                  </a:lnTo>
                  <a:lnTo>
                    <a:pt x="292" y="486"/>
                  </a:lnTo>
                  <a:lnTo>
                    <a:pt x="294" y="487"/>
                  </a:lnTo>
                  <a:lnTo>
                    <a:pt x="296" y="488"/>
                  </a:lnTo>
                  <a:lnTo>
                    <a:pt x="298" y="488"/>
                  </a:lnTo>
                  <a:lnTo>
                    <a:pt x="300" y="489"/>
                  </a:lnTo>
                  <a:lnTo>
                    <a:pt x="302" y="489"/>
                  </a:lnTo>
                  <a:lnTo>
                    <a:pt x="304" y="489"/>
                  </a:lnTo>
                  <a:lnTo>
                    <a:pt x="306" y="490"/>
                  </a:lnTo>
                  <a:lnTo>
                    <a:pt x="308" y="490"/>
                  </a:lnTo>
                  <a:lnTo>
                    <a:pt x="310" y="491"/>
                  </a:lnTo>
                  <a:lnTo>
                    <a:pt x="312" y="491"/>
                  </a:lnTo>
                  <a:lnTo>
                    <a:pt x="314" y="491"/>
                  </a:lnTo>
                  <a:lnTo>
                    <a:pt x="316" y="491"/>
                  </a:lnTo>
                  <a:lnTo>
                    <a:pt x="318" y="492"/>
                  </a:lnTo>
                  <a:lnTo>
                    <a:pt x="320" y="492"/>
                  </a:lnTo>
                  <a:lnTo>
                    <a:pt x="322" y="492"/>
                  </a:lnTo>
                  <a:lnTo>
                    <a:pt x="324" y="492"/>
                  </a:lnTo>
                  <a:lnTo>
                    <a:pt x="326" y="492"/>
                  </a:lnTo>
                  <a:lnTo>
                    <a:pt x="328" y="492"/>
                  </a:lnTo>
                  <a:lnTo>
                    <a:pt x="330" y="492"/>
                  </a:lnTo>
                  <a:lnTo>
                    <a:pt x="332" y="492"/>
                  </a:lnTo>
                  <a:lnTo>
                    <a:pt x="334" y="492"/>
                  </a:lnTo>
                  <a:lnTo>
                    <a:pt x="336" y="492"/>
                  </a:lnTo>
                  <a:lnTo>
                    <a:pt x="338" y="492"/>
                  </a:lnTo>
                  <a:lnTo>
                    <a:pt x="340" y="492"/>
                  </a:lnTo>
                  <a:lnTo>
                    <a:pt x="342" y="491"/>
                  </a:lnTo>
                  <a:lnTo>
                    <a:pt x="344" y="491"/>
                  </a:lnTo>
                  <a:lnTo>
                    <a:pt x="346" y="491"/>
                  </a:lnTo>
                  <a:lnTo>
                    <a:pt x="348" y="491"/>
                  </a:lnTo>
                  <a:lnTo>
                    <a:pt x="350" y="490"/>
                  </a:lnTo>
                  <a:lnTo>
                    <a:pt x="352" y="490"/>
                  </a:lnTo>
                  <a:lnTo>
                    <a:pt x="354" y="489"/>
                  </a:lnTo>
                  <a:lnTo>
                    <a:pt x="356" y="489"/>
                  </a:lnTo>
                  <a:lnTo>
                    <a:pt x="358" y="489"/>
                  </a:lnTo>
                  <a:lnTo>
                    <a:pt x="360" y="488"/>
                  </a:lnTo>
                  <a:lnTo>
                    <a:pt x="362" y="487"/>
                  </a:lnTo>
                  <a:lnTo>
                    <a:pt x="364" y="487"/>
                  </a:lnTo>
                  <a:lnTo>
                    <a:pt x="366" y="486"/>
                  </a:lnTo>
                  <a:lnTo>
                    <a:pt x="368" y="486"/>
                  </a:lnTo>
                  <a:lnTo>
                    <a:pt x="370" y="485"/>
                  </a:lnTo>
                  <a:lnTo>
                    <a:pt x="372" y="484"/>
                  </a:lnTo>
                  <a:lnTo>
                    <a:pt x="374" y="483"/>
                  </a:lnTo>
                  <a:lnTo>
                    <a:pt x="376" y="483"/>
                  </a:lnTo>
                  <a:lnTo>
                    <a:pt x="378" y="482"/>
                  </a:lnTo>
                  <a:lnTo>
                    <a:pt x="380" y="481"/>
                  </a:lnTo>
                  <a:lnTo>
                    <a:pt x="382" y="480"/>
                  </a:lnTo>
                  <a:lnTo>
                    <a:pt x="384" y="479"/>
                  </a:lnTo>
                  <a:lnTo>
                    <a:pt x="386" y="478"/>
                  </a:lnTo>
                  <a:lnTo>
                    <a:pt x="388" y="477"/>
                  </a:lnTo>
                  <a:lnTo>
                    <a:pt x="390" y="476"/>
                  </a:lnTo>
                  <a:lnTo>
                    <a:pt x="392" y="475"/>
                  </a:lnTo>
                  <a:lnTo>
                    <a:pt x="394" y="474"/>
                  </a:lnTo>
                  <a:lnTo>
                    <a:pt x="396" y="473"/>
                  </a:lnTo>
                  <a:lnTo>
                    <a:pt x="398" y="472"/>
                  </a:lnTo>
                  <a:lnTo>
                    <a:pt x="400" y="471"/>
                  </a:lnTo>
                  <a:lnTo>
                    <a:pt x="402" y="469"/>
                  </a:lnTo>
                  <a:lnTo>
                    <a:pt x="404" y="468"/>
                  </a:lnTo>
                  <a:lnTo>
                    <a:pt x="406" y="467"/>
                  </a:lnTo>
                  <a:lnTo>
                    <a:pt x="408" y="465"/>
                  </a:lnTo>
                  <a:lnTo>
                    <a:pt x="410" y="464"/>
                  </a:lnTo>
                  <a:lnTo>
                    <a:pt x="412" y="463"/>
                  </a:lnTo>
                  <a:lnTo>
                    <a:pt x="414" y="461"/>
                  </a:lnTo>
                  <a:lnTo>
                    <a:pt x="416" y="460"/>
                  </a:lnTo>
                  <a:lnTo>
                    <a:pt x="418" y="458"/>
                  </a:lnTo>
                  <a:lnTo>
                    <a:pt x="420" y="457"/>
                  </a:lnTo>
                  <a:lnTo>
                    <a:pt x="422" y="455"/>
                  </a:lnTo>
                  <a:lnTo>
                    <a:pt x="424" y="453"/>
                  </a:lnTo>
                  <a:lnTo>
                    <a:pt x="426" y="452"/>
                  </a:lnTo>
                  <a:lnTo>
                    <a:pt x="428" y="450"/>
                  </a:lnTo>
                  <a:lnTo>
                    <a:pt x="430" y="448"/>
                  </a:lnTo>
                  <a:lnTo>
                    <a:pt x="432" y="447"/>
                  </a:lnTo>
                  <a:lnTo>
                    <a:pt x="434" y="445"/>
                  </a:lnTo>
                  <a:lnTo>
                    <a:pt x="436" y="443"/>
                  </a:lnTo>
                  <a:lnTo>
                    <a:pt x="438" y="441"/>
                  </a:lnTo>
                  <a:lnTo>
                    <a:pt x="440" y="439"/>
                  </a:lnTo>
                  <a:lnTo>
                    <a:pt x="442" y="437"/>
                  </a:lnTo>
                  <a:lnTo>
                    <a:pt x="444" y="435"/>
                  </a:lnTo>
                  <a:lnTo>
                    <a:pt x="446" y="433"/>
                  </a:lnTo>
                  <a:lnTo>
                    <a:pt x="448" y="431"/>
                  </a:lnTo>
                  <a:lnTo>
                    <a:pt x="450" y="429"/>
                  </a:lnTo>
                  <a:lnTo>
                    <a:pt x="452" y="427"/>
                  </a:lnTo>
                  <a:lnTo>
                    <a:pt x="454" y="425"/>
                  </a:lnTo>
                  <a:lnTo>
                    <a:pt x="456" y="423"/>
                  </a:lnTo>
                  <a:lnTo>
                    <a:pt x="458" y="421"/>
                  </a:lnTo>
                  <a:lnTo>
                    <a:pt x="460" y="419"/>
                  </a:lnTo>
                  <a:lnTo>
                    <a:pt x="462" y="416"/>
                  </a:lnTo>
                  <a:lnTo>
                    <a:pt x="464" y="414"/>
                  </a:lnTo>
                  <a:lnTo>
                    <a:pt x="466" y="412"/>
                  </a:lnTo>
                  <a:lnTo>
                    <a:pt x="468" y="409"/>
                  </a:lnTo>
                  <a:lnTo>
                    <a:pt x="470" y="407"/>
                  </a:lnTo>
                  <a:lnTo>
                    <a:pt x="472" y="405"/>
                  </a:lnTo>
                  <a:lnTo>
                    <a:pt x="474" y="402"/>
                  </a:lnTo>
                  <a:lnTo>
                    <a:pt x="476" y="400"/>
                  </a:lnTo>
                  <a:lnTo>
                    <a:pt x="478" y="397"/>
                  </a:lnTo>
                  <a:lnTo>
                    <a:pt x="480" y="394"/>
                  </a:lnTo>
                  <a:lnTo>
                    <a:pt x="482" y="392"/>
                  </a:lnTo>
                  <a:lnTo>
                    <a:pt x="484" y="389"/>
                  </a:lnTo>
                  <a:lnTo>
                    <a:pt x="486" y="387"/>
                  </a:lnTo>
                  <a:lnTo>
                    <a:pt x="488" y="384"/>
                  </a:lnTo>
                  <a:lnTo>
                    <a:pt x="490" y="381"/>
                  </a:lnTo>
                  <a:lnTo>
                    <a:pt x="492" y="378"/>
                  </a:lnTo>
                  <a:lnTo>
                    <a:pt x="494" y="376"/>
                  </a:lnTo>
                  <a:lnTo>
                    <a:pt x="496" y="373"/>
                  </a:lnTo>
                  <a:lnTo>
                    <a:pt x="498" y="370"/>
                  </a:lnTo>
                  <a:lnTo>
                    <a:pt x="500" y="367"/>
                  </a:lnTo>
                  <a:lnTo>
                    <a:pt x="502" y="364"/>
                  </a:lnTo>
                  <a:lnTo>
                    <a:pt x="504" y="361"/>
                  </a:lnTo>
                  <a:lnTo>
                    <a:pt x="506" y="358"/>
                  </a:lnTo>
                  <a:lnTo>
                    <a:pt x="508" y="355"/>
                  </a:lnTo>
                  <a:lnTo>
                    <a:pt x="510" y="352"/>
                  </a:lnTo>
                  <a:lnTo>
                    <a:pt x="512" y="349"/>
                  </a:lnTo>
                  <a:lnTo>
                    <a:pt x="514" y="346"/>
                  </a:lnTo>
                  <a:lnTo>
                    <a:pt x="516" y="342"/>
                  </a:lnTo>
                  <a:lnTo>
                    <a:pt x="518" y="339"/>
                  </a:lnTo>
                  <a:lnTo>
                    <a:pt x="520" y="336"/>
                  </a:lnTo>
                  <a:lnTo>
                    <a:pt x="522" y="333"/>
                  </a:lnTo>
                  <a:lnTo>
                    <a:pt x="524" y="329"/>
                  </a:lnTo>
                  <a:lnTo>
                    <a:pt x="526" y="326"/>
                  </a:lnTo>
                  <a:lnTo>
                    <a:pt x="528" y="323"/>
                  </a:lnTo>
                  <a:lnTo>
                    <a:pt x="530" y="319"/>
                  </a:lnTo>
                  <a:lnTo>
                    <a:pt x="532" y="316"/>
                  </a:lnTo>
                  <a:lnTo>
                    <a:pt x="534" y="312"/>
                  </a:lnTo>
                  <a:lnTo>
                    <a:pt x="536" y="309"/>
                  </a:lnTo>
                  <a:lnTo>
                    <a:pt x="538" y="305"/>
                  </a:lnTo>
                  <a:lnTo>
                    <a:pt x="540" y="302"/>
                  </a:lnTo>
                  <a:lnTo>
                    <a:pt x="542" y="298"/>
                  </a:lnTo>
                  <a:lnTo>
                    <a:pt x="544" y="294"/>
                  </a:lnTo>
                  <a:lnTo>
                    <a:pt x="546" y="291"/>
                  </a:lnTo>
                  <a:lnTo>
                    <a:pt x="548" y="287"/>
                  </a:lnTo>
                  <a:lnTo>
                    <a:pt x="550" y="283"/>
                  </a:lnTo>
                  <a:lnTo>
                    <a:pt x="552" y="279"/>
                  </a:lnTo>
                  <a:lnTo>
                    <a:pt x="554" y="275"/>
                  </a:lnTo>
                  <a:lnTo>
                    <a:pt x="556" y="272"/>
                  </a:lnTo>
                  <a:lnTo>
                    <a:pt x="558" y="268"/>
                  </a:lnTo>
                  <a:lnTo>
                    <a:pt x="560" y="264"/>
                  </a:lnTo>
                  <a:lnTo>
                    <a:pt x="562" y="260"/>
                  </a:lnTo>
                  <a:lnTo>
                    <a:pt x="564" y="256"/>
                  </a:lnTo>
                  <a:lnTo>
                    <a:pt x="566" y="252"/>
                  </a:lnTo>
                  <a:lnTo>
                    <a:pt x="568" y="248"/>
                  </a:lnTo>
                  <a:lnTo>
                    <a:pt x="570" y="243"/>
                  </a:lnTo>
                  <a:lnTo>
                    <a:pt x="572" y="239"/>
                  </a:lnTo>
                  <a:lnTo>
                    <a:pt x="574" y="235"/>
                  </a:lnTo>
                  <a:lnTo>
                    <a:pt x="576" y="231"/>
                  </a:lnTo>
                  <a:lnTo>
                    <a:pt x="578" y="227"/>
                  </a:lnTo>
                  <a:lnTo>
                    <a:pt x="580" y="222"/>
                  </a:lnTo>
                  <a:lnTo>
                    <a:pt x="582" y="218"/>
                  </a:lnTo>
                  <a:lnTo>
                    <a:pt x="584" y="214"/>
                  </a:lnTo>
                  <a:lnTo>
                    <a:pt x="586" y="209"/>
                  </a:lnTo>
                  <a:lnTo>
                    <a:pt x="588" y="205"/>
                  </a:lnTo>
                  <a:lnTo>
                    <a:pt x="590" y="201"/>
                  </a:lnTo>
                  <a:lnTo>
                    <a:pt x="592" y="196"/>
                  </a:lnTo>
                  <a:lnTo>
                    <a:pt x="594" y="192"/>
                  </a:lnTo>
                  <a:lnTo>
                    <a:pt x="596" y="187"/>
                  </a:lnTo>
                  <a:lnTo>
                    <a:pt x="598" y="182"/>
                  </a:lnTo>
                  <a:lnTo>
                    <a:pt x="600" y="178"/>
                  </a:lnTo>
                  <a:lnTo>
                    <a:pt x="602" y="173"/>
                  </a:lnTo>
                  <a:lnTo>
                    <a:pt x="604" y="168"/>
                  </a:lnTo>
                  <a:lnTo>
                    <a:pt x="606" y="164"/>
                  </a:lnTo>
                  <a:lnTo>
                    <a:pt x="608" y="159"/>
                  </a:lnTo>
                  <a:lnTo>
                    <a:pt x="610" y="154"/>
                  </a:lnTo>
                  <a:lnTo>
                    <a:pt x="612" y="149"/>
                  </a:lnTo>
                  <a:lnTo>
                    <a:pt x="614" y="144"/>
                  </a:lnTo>
                  <a:lnTo>
                    <a:pt x="616" y="140"/>
                  </a:lnTo>
                  <a:lnTo>
                    <a:pt x="618" y="135"/>
                  </a:lnTo>
                  <a:lnTo>
                    <a:pt x="620" y="130"/>
                  </a:lnTo>
                  <a:lnTo>
                    <a:pt x="622" y="125"/>
                  </a:lnTo>
                  <a:lnTo>
                    <a:pt x="624" y="120"/>
                  </a:lnTo>
                  <a:lnTo>
                    <a:pt x="626" y="115"/>
                  </a:lnTo>
                  <a:lnTo>
                    <a:pt x="628" y="109"/>
                  </a:lnTo>
                  <a:lnTo>
                    <a:pt x="630" y="104"/>
                  </a:lnTo>
                  <a:lnTo>
                    <a:pt x="632" y="99"/>
                  </a:lnTo>
                  <a:lnTo>
                    <a:pt x="634" y="94"/>
                  </a:lnTo>
                  <a:lnTo>
                    <a:pt x="636" y="89"/>
                  </a:lnTo>
                  <a:lnTo>
                    <a:pt x="638" y="83"/>
                  </a:lnTo>
                  <a:lnTo>
                    <a:pt x="640" y="78"/>
                  </a:lnTo>
                  <a:lnTo>
                    <a:pt x="642" y="73"/>
                  </a:lnTo>
                  <a:lnTo>
                    <a:pt x="644" y="67"/>
                  </a:lnTo>
                  <a:lnTo>
                    <a:pt x="646" y="62"/>
                  </a:lnTo>
                  <a:lnTo>
                    <a:pt x="648" y="57"/>
                  </a:lnTo>
                  <a:lnTo>
                    <a:pt x="650" y="51"/>
                  </a:lnTo>
                  <a:lnTo>
                    <a:pt x="652" y="46"/>
                  </a:lnTo>
                  <a:lnTo>
                    <a:pt x="654" y="40"/>
                  </a:lnTo>
                  <a:lnTo>
                    <a:pt x="656" y="34"/>
                  </a:lnTo>
                  <a:lnTo>
                    <a:pt x="658" y="29"/>
                  </a:lnTo>
                  <a:lnTo>
                    <a:pt x="660" y="23"/>
                  </a:lnTo>
                  <a:lnTo>
                    <a:pt x="662" y="18"/>
                  </a:lnTo>
                  <a:lnTo>
                    <a:pt x="664" y="12"/>
                  </a:lnTo>
                  <a:lnTo>
                    <a:pt x="666" y="6"/>
                  </a:lnTo>
                  <a:lnTo>
                    <a:pt x="66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  <p:sp>
          <p:nvSpPr>
            <p:cNvPr id="5217" name="Rectangle 313"/>
            <p:cNvSpPr>
              <a:spLocks noChangeArrowheads="1"/>
            </p:cNvSpPr>
            <p:nvPr/>
          </p:nvSpPr>
          <p:spPr bwMode="auto">
            <a:xfrm>
              <a:off x="-186" y="555"/>
              <a:ext cx="6132" cy="3210"/>
            </a:xfrm>
            <a:prstGeom prst="rect">
              <a:avLst/>
            </a:prstGeom>
            <a:noFill/>
            <a:ln w="12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96838"/>
            <a:ext cx="7499350" cy="766762"/>
          </a:xfrm>
        </p:spPr>
        <p:txBody>
          <a:bodyPr/>
          <a:lstStyle/>
          <a:p>
            <a:pPr eaLnBrk="1" hangingPunct="1">
              <a:defRPr/>
            </a:pPr>
            <a:r>
              <a:rPr lang="en-CA" dirty="0" smtClean="0"/>
              <a:t>Practice: Solve the Inequality</a:t>
            </a:r>
            <a:endParaRPr lang="en-CA" dirty="0"/>
          </a:p>
        </p:txBody>
      </p:sp>
      <p:graphicFrame>
        <p:nvGraphicFramePr>
          <p:cNvPr id="5122" name="Object 80"/>
          <p:cNvGraphicFramePr>
            <a:graphicFrameLocks noChangeAspect="1"/>
          </p:cNvGraphicFramePr>
          <p:nvPr/>
        </p:nvGraphicFramePr>
        <p:xfrm>
          <a:off x="1158875" y="979488"/>
          <a:ext cx="2947988" cy="557212"/>
        </p:xfrm>
        <a:graphic>
          <a:graphicData uri="http://schemas.openxmlformats.org/presentationml/2006/ole">
            <p:oleObj spid="_x0000_s4098" name="Equation" r:id="rId4" imgW="1143000" imgH="215900" progId="Equation.DSMT4">
              <p:embed/>
            </p:oleObj>
          </a:graphicData>
        </a:graphic>
      </p:graphicFrame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4524375" y="1011238"/>
            <a:ext cx="4259263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</a:rPr>
              <a:t>Find the roots (Factor)</a:t>
            </a:r>
          </a:p>
        </p:txBody>
      </p:sp>
      <p:graphicFrame>
        <p:nvGraphicFramePr>
          <p:cNvPr id="35921" name="Object 81"/>
          <p:cNvGraphicFramePr>
            <a:graphicFrameLocks noChangeAspect="1"/>
          </p:cNvGraphicFramePr>
          <p:nvPr/>
        </p:nvGraphicFramePr>
        <p:xfrm>
          <a:off x="733425" y="1671638"/>
          <a:ext cx="3441700" cy="655637"/>
        </p:xfrm>
        <a:graphic>
          <a:graphicData uri="http://schemas.openxmlformats.org/presentationml/2006/ole">
            <p:oleObj spid="_x0000_s4099" name="Equation" r:id="rId5" imgW="1333500" imgH="254000" progId="Equation.DSMT4">
              <p:embed/>
            </p:oleObj>
          </a:graphicData>
        </a:graphic>
      </p:graphicFrame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4556125" y="1571625"/>
            <a:ext cx="42592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</a:rPr>
              <a:t>Graph: Parabola, the roots  are</a:t>
            </a:r>
          </a:p>
          <a:p>
            <a:pPr eaLnBrk="1" hangingPunct="1"/>
            <a:r>
              <a:rPr lang="en-CA" sz="2200">
                <a:solidFill>
                  <a:srgbClr val="FF0000"/>
                </a:solidFill>
              </a:rPr>
              <a:t>-1/3 and 3.5</a:t>
            </a:r>
          </a:p>
        </p:txBody>
      </p:sp>
      <p:sp>
        <p:nvSpPr>
          <p:cNvPr id="161" name="TextBox 160"/>
          <p:cNvSpPr txBox="1">
            <a:spLocks noChangeArrowheads="1"/>
          </p:cNvSpPr>
          <p:nvPr/>
        </p:nvSpPr>
        <p:spPr bwMode="auto">
          <a:xfrm>
            <a:off x="4491038" y="2493963"/>
            <a:ext cx="4259262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</a:rPr>
              <a:t>Look for points Above the X-axis</a:t>
            </a:r>
          </a:p>
        </p:txBody>
      </p:sp>
      <p:graphicFrame>
        <p:nvGraphicFramePr>
          <p:cNvPr id="35922" name="Object 82"/>
          <p:cNvGraphicFramePr>
            <a:graphicFrameLocks noChangeAspect="1"/>
          </p:cNvGraphicFramePr>
          <p:nvPr/>
        </p:nvGraphicFramePr>
        <p:xfrm>
          <a:off x="4657725" y="4356100"/>
          <a:ext cx="3211513" cy="1114425"/>
        </p:xfrm>
        <a:graphic>
          <a:graphicData uri="http://schemas.openxmlformats.org/presentationml/2006/ole">
            <p:oleObj spid="_x0000_s4100" name="Equation" r:id="rId6" imgW="1244600" imgH="431800" progId="Equation.DSMT4">
              <p:embed/>
            </p:oleObj>
          </a:graphicData>
        </a:graphic>
      </p:graphicFrame>
      <p:sp>
        <p:nvSpPr>
          <p:cNvPr id="164" name="TextBox 163"/>
          <p:cNvSpPr txBox="1">
            <a:spLocks noChangeArrowheads="1"/>
          </p:cNvSpPr>
          <p:nvPr/>
        </p:nvSpPr>
        <p:spPr bwMode="auto">
          <a:xfrm>
            <a:off x="4549775" y="3498850"/>
            <a:ext cx="4259263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</a:rPr>
              <a:t>Sketch the Domain</a:t>
            </a:r>
          </a:p>
        </p:txBody>
      </p:sp>
      <p:sp>
        <p:nvSpPr>
          <p:cNvPr id="165" name="Oval 164"/>
          <p:cNvSpPr/>
          <p:nvPr/>
        </p:nvSpPr>
        <p:spPr>
          <a:xfrm>
            <a:off x="1452563" y="4773613"/>
            <a:ext cx="100012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6" name="Oval 165"/>
          <p:cNvSpPr/>
          <p:nvPr/>
        </p:nvSpPr>
        <p:spPr>
          <a:xfrm>
            <a:off x="1366838" y="4381500"/>
            <a:ext cx="100012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7" name="Oval 166"/>
          <p:cNvSpPr/>
          <p:nvPr/>
        </p:nvSpPr>
        <p:spPr>
          <a:xfrm>
            <a:off x="1285875" y="4029075"/>
            <a:ext cx="100013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8" name="Oval 167"/>
          <p:cNvSpPr/>
          <p:nvPr/>
        </p:nvSpPr>
        <p:spPr>
          <a:xfrm>
            <a:off x="1219200" y="3719513"/>
            <a:ext cx="100013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69" name="Oval 168"/>
          <p:cNvSpPr/>
          <p:nvPr/>
        </p:nvSpPr>
        <p:spPr>
          <a:xfrm>
            <a:off x="2936875" y="4789488"/>
            <a:ext cx="100013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0" name="Oval 169"/>
          <p:cNvSpPr/>
          <p:nvPr/>
        </p:nvSpPr>
        <p:spPr>
          <a:xfrm>
            <a:off x="3017838" y="4422775"/>
            <a:ext cx="100012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171" name="Oval 170"/>
          <p:cNvSpPr/>
          <p:nvPr/>
        </p:nvSpPr>
        <p:spPr>
          <a:xfrm>
            <a:off x="3094038" y="4049713"/>
            <a:ext cx="100012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2" name="Oval 311"/>
          <p:cNvSpPr/>
          <p:nvPr/>
        </p:nvSpPr>
        <p:spPr>
          <a:xfrm>
            <a:off x="3167063" y="3727450"/>
            <a:ext cx="100012" cy="120650"/>
          </a:xfrm>
          <a:prstGeom prst="ellipse">
            <a:avLst/>
          </a:prstGeom>
          <a:solidFill>
            <a:srgbClr val="FFFF0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3" name="Left Arrow 312"/>
          <p:cNvSpPr/>
          <p:nvPr/>
        </p:nvSpPr>
        <p:spPr>
          <a:xfrm>
            <a:off x="900113" y="4864100"/>
            <a:ext cx="620712" cy="125413"/>
          </a:xfrm>
          <a:prstGeom prst="leftArrow">
            <a:avLst/>
          </a:prstGeom>
          <a:solidFill>
            <a:srgbClr val="FFC000">
              <a:alpha val="73000"/>
            </a:srgbClr>
          </a:solidFill>
          <a:ln>
            <a:solidFill>
              <a:schemeClr val="accent1">
                <a:shade val="50000"/>
                <a:alpha val="5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314" name="Right Arrow 313"/>
          <p:cNvSpPr/>
          <p:nvPr/>
        </p:nvSpPr>
        <p:spPr>
          <a:xfrm>
            <a:off x="2962275" y="4857750"/>
            <a:ext cx="922338" cy="146050"/>
          </a:xfrm>
          <a:prstGeom prst="rightArrow">
            <a:avLst/>
          </a:prstGeom>
          <a:solidFill>
            <a:srgbClr val="FFC000">
              <a:alpha val="73000"/>
            </a:srgbClr>
          </a:solidFill>
          <a:ln>
            <a:solidFill>
              <a:schemeClr val="accent1">
                <a:shade val="50000"/>
                <a:alpha val="5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graphicFrame>
        <p:nvGraphicFramePr>
          <p:cNvPr id="3" name="Object 82"/>
          <p:cNvGraphicFramePr>
            <a:graphicFrameLocks noChangeAspect="1"/>
          </p:cNvGraphicFramePr>
          <p:nvPr/>
        </p:nvGraphicFramePr>
        <p:xfrm>
          <a:off x="1085850" y="2324100"/>
          <a:ext cx="865188" cy="1036638"/>
        </p:xfrm>
        <a:graphic>
          <a:graphicData uri="http://schemas.openxmlformats.org/presentationml/2006/ole">
            <p:oleObj spid="_x0000_s4101" name="Equation" r:id="rId7" imgW="508000" imgH="609600" progId="Equation.DSMT4">
              <p:embed/>
            </p:oleObj>
          </a:graphicData>
        </a:graphic>
      </p:graphicFrame>
      <p:graphicFrame>
        <p:nvGraphicFramePr>
          <p:cNvPr id="5" name="Object 82"/>
          <p:cNvGraphicFramePr>
            <a:graphicFrameLocks noChangeAspect="1"/>
          </p:cNvGraphicFramePr>
          <p:nvPr/>
        </p:nvGraphicFramePr>
        <p:xfrm>
          <a:off x="2506663" y="2320925"/>
          <a:ext cx="692150" cy="1036638"/>
        </p:xfrm>
        <a:graphic>
          <a:graphicData uri="http://schemas.openxmlformats.org/presentationml/2006/ole">
            <p:oleObj spid="_x0000_s4102" name="Equation" r:id="rId8" imgW="406224" imgH="609336" progId="Equation.DSMT4">
              <p:embed/>
            </p:oleObj>
          </a:graphicData>
        </a:graphic>
      </p:graphicFrame>
      <p:sp>
        <p:nvSpPr>
          <p:cNvPr id="98" name="Text Box 5"/>
          <p:cNvSpPr txBox="1">
            <a:spLocks noChangeArrowheads="1"/>
          </p:cNvSpPr>
          <p:nvPr/>
        </p:nvSpPr>
        <p:spPr bwMode="auto">
          <a:xfrm>
            <a:off x="4681351" y="6613525"/>
            <a:ext cx="43300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9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702868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4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2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3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8" dur="500"/>
                                        <p:tgtEl>
                                          <p:spTgt spid="35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" grpId="0"/>
      <p:bldP spid="84" grpId="0"/>
      <p:bldP spid="161" grpId="0"/>
      <p:bldP spid="164" grpId="0"/>
      <p:bldP spid="165" grpId="0" animBg="1"/>
      <p:bldP spid="166" grpId="0" animBg="1"/>
      <p:bldP spid="167" grpId="0" animBg="1"/>
      <p:bldP spid="168" grpId="0" animBg="1"/>
      <p:bldP spid="169" grpId="0" animBg="1"/>
      <p:bldP spid="170" grpId="0" animBg="1"/>
      <p:bldP spid="171" grpId="0" animBg="1"/>
      <p:bldP spid="312" grpId="0" animBg="1"/>
      <p:bldP spid="313" grpId="0" animBg="1"/>
      <p:bldP spid="3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7856537" cy="49006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dirty="0" smtClean="0"/>
              <a:t>III) Developing an Inequality Equation:</a:t>
            </a:r>
            <a:endParaRPr lang="en-CA" dirty="0"/>
          </a:p>
        </p:txBody>
      </p:sp>
      <p:sp>
        <p:nvSpPr>
          <p:cNvPr id="6153" name="Content Placeholder 2"/>
          <p:cNvSpPr>
            <a:spLocks noGrp="1"/>
          </p:cNvSpPr>
          <p:nvPr>
            <p:ph idx="1"/>
          </p:nvPr>
        </p:nvSpPr>
        <p:spPr>
          <a:xfrm>
            <a:off x="76200" y="782608"/>
            <a:ext cx="8839200" cy="1063625"/>
          </a:xfrm>
        </p:spPr>
        <p:txBody>
          <a:bodyPr/>
          <a:lstStyle/>
          <a:p>
            <a:pPr>
              <a:buNone/>
            </a:pPr>
            <a:r>
              <a:rPr lang="en-CA" dirty="0" smtClean="0"/>
              <a:t>Ex: Write a quadratic inequality </a:t>
            </a:r>
            <a:r>
              <a:rPr lang="en-CA" dirty="0" smtClean="0"/>
              <a:t>with </a:t>
            </a:r>
            <a:r>
              <a:rPr lang="en-CA" dirty="0" smtClean="0"/>
              <a:t>the following solution: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52886901"/>
              </p:ext>
            </p:extLst>
          </p:nvPr>
        </p:nvGraphicFramePr>
        <p:xfrm>
          <a:off x="760045" y="1171228"/>
          <a:ext cx="2633663" cy="449263"/>
        </p:xfrm>
        <a:graphic>
          <a:graphicData uri="http://schemas.openxmlformats.org/presentationml/2006/ole">
            <p:oleObj spid="_x0000_s5122" name="Equation" r:id="rId4" imgW="1040948" imgH="177723" progId="Equation.DSMT4">
              <p:embed/>
            </p:oleObj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210125" y="2582516"/>
            <a:ext cx="28257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</a:rPr>
              <a:t>Draw the solution on a number line: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88863" y="3006378"/>
            <a:ext cx="4899025" cy="14288"/>
          </a:xfrm>
          <a:prstGeom prst="straightConnector1">
            <a:avLst/>
          </a:prstGeom>
          <a:ln w="63500"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60228943"/>
              </p:ext>
            </p:extLst>
          </p:nvPr>
        </p:nvGraphicFramePr>
        <p:xfrm>
          <a:off x="1471563" y="3155603"/>
          <a:ext cx="304800" cy="474663"/>
        </p:xfrm>
        <a:graphic>
          <a:graphicData uri="http://schemas.openxmlformats.org/presentationml/2006/ole">
            <p:oleObj spid="_x0000_s5123" name="Equation" r:id="rId5" imgW="114102" imgH="177492" progId="Equation.DSMT4">
              <p:embed/>
            </p:oleObj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88579313"/>
              </p:ext>
            </p:extLst>
          </p:nvPr>
        </p:nvGraphicFramePr>
        <p:xfrm>
          <a:off x="3376563" y="3168303"/>
          <a:ext cx="339725" cy="474663"/>
        </p:xfrm>
        <a:graphic>
          <a:graphicData uri="http://schemas.openxmlformats.org/presentationml/2006/ole">
            <p:oleObj spid="_x0000_s5124" name="Equation" r:id="rId6" imgW="126725" imgH="177415" progId="Equation.DSMT4">
              <p:embed/>
            </p:oleObj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6200000" flipV="1">
            <a:off x="1470769" y="2992885"/>
            <a:ext cx="287337" cy="127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6200000" flipV="1">
            <a:off x="3410694" y="3008760"/>
            <a:ext cx="287337" cy="12700"/>
          </a:xfrm>
          <a:prstGeom prst="lin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eft Arrow 13"/>
          <p:cNvSpPr/>
          <p:nvPr/>
        </p:nvSpPr>
        <p:spPr>
          <a:xfrm flipV="1">
            <a:off x="241250" y="2869853"/>
            <a:ext cx="1379538" cy="300038"/>
          </a:xfrm>
          <a:prstGeom prst="leftArrow">
            <a:avLst/>
          </a:prstGeom>
          <a:solidFill>
            <a:srgbClr val="FFC000">
              <a:alpha val="73000"/>
            </a:srgbClr>
          </a:solidFill>
          <a:ln>
            <a:solidFill>
              <a:schemeClr val="accent1">
                <a:shade val="50000"/>
                <a:alpha val="5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5" name="Right Arrow 14"/>
          <p:cNvSpPr/>
          <p:nvPr/>
        </p:nvSpPr>
        <p:spPr>
          <a:xfrm>
            <a:off x="3573413" y="2884141"/>
            <a:ext cx="1609725" cy="280987"/>
          </a:xfrm>
          <a:prstGeom prst="rightArrow">
            <a:avLst/>
          </a:prstGeom>
          <a:solidFill>
            <a:srgbClr val="FFC000">
              <a:alpha val="73000"/>
            </a:srgbClr>
          </a:solidFill>
          <a:ln>
            <a:solidFill>
              <a:schemeClr val="accent1">
                <a:shade val="50000"/>
                <a:alpha val="57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224413" y="3457228"/>
            <a:ext cx="27019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/>
              <a:t>Draw a Parabola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610050" y="3827116"/>
            <a:ext cx="334327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200">
                <a:solidFill>
                  <a:srgbClr val="FF0000"/>
                </a:solidFill>
              </a:rPr>
              <a:t>The roots are 3 and 7.   </a:t>
            </a:r>
          </a:p>
          <a:p>
            <a:pPr eaLnBrk="1" hangingPunct="1"/>
            <a:r>
              <a:rPr lang="en-CA" sz="2200">
                <a:solidFill>
                  <a:srgbClr val="FF0000"/>
                </a:solidFill>
              </a:rPr>
              <a:t>The factors will be</a:t>
            </a:r>
          </a:p>
        </p:txBody>
      </p:sp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364930408"/>
              </p:ext>
            </p:extLst>
          </p:nvPr>
        </p:nvGraphicFramePr>
        <p:xfrm>
          <a:off x="6973838" y="4220816"/>
          <a:ext cx="1198562" cy="436562"/>
        </p:xfrm>
        <a:graphic>
          <a:graphicData uri="http://schemas.openxmlformats.org/presentationml/2006/ole">
            <p:oleObj spid="_x0000_s5125" name="Equation" r:id="rId7" imgW="939392" imgH="253890" progId="Equation.DSMT4">
              <p:embed/>
            </p:oleObj>
          </a:graphicData>
        </a:graphic>
      </p:graphicFrame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746575" y="4835178"/>
            <a:ext cx="34258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The solution is the part ABOVE the X-axis (Greater)</a:t>
            </a:r>
          </a:p>
        </p:txBody>
      </p:sp>
      <p:sp>
        <p:nvSpPr>
          <p:cNvPr id="20" name="Freeform 78"/>
          <p:cNvSpPr>
            <a:spLocks/>
          </p:cNvSpPr>
          <p:nvPr/>
        </p:nvSpPr>
        <p:spPr bwMode="auto">
          <a:xfrm>
            <a:off x="1227088" y="1969741"/>
            <a:ext cx="2714625" cy="2065337"/>
          </a:xfrm>
          <a:custGeom>
            <a:avLst/>
            <a:gdLst>
              <a:gd name="T0" fmla="*/ 39911 w 544"/>
              <a:gd name="T1" fmla="*/ 180628 h 492"/>
              <a:gd name="T2" fmla="*/ 89800 w 544"/>
              <a:gd name="T3" fmla="*/ 319249 h 492"/>
              <a:gd name="T4" fmla="*/ 139689 w 544"/>
              <a:gd name="T5" fmla="*/ 457870 h 492"/>
              <a:gd name="T6" fmla="*/ 189578 w 544"/>
              <a:gd name="T7" fmla="*/ 588090 h 492"/>
              <a:gd name="T8" fmla="*/ 239466 w 544"/>
              <a:gd name="T9" fmla="*/ 714109 h 492"/>
              <a:gd name="T10" fmla="*/ 289355 w 544"/>
              <a:gd name="T11" fmla="*/ 831727 h 492"/>
              <a:gd name="T12" fmla="*/ 339244 w 544"/>
              <a:gd name="T13" fmla="*/ 945144 h 492"/>
              <a:gd name="T14" fmla="*/ 389133 w 544"/>
              <a:gd name="T15" fmla="*/ 1054361 h 492"/>
              <a:gd name="T16" fmla="*/ 439022 w 544"/>
              <a:gd name="T17" fmla="*/ 1155176 h 492"/>
              <a:gd name="T18" fmla="*/ 488911 w 544"/>
              <a:gd name="T19" fmla="*/ 1255992 h 492"/>
              <a:gd name="T20" fmla="*/ 538800 w 544"/>
              <a:gd name="T21" fmla="*/ 1348406 h 492"/>
              <a:gd name="T22" fmla="*/ 588688 w 544"/>
              <a:gd name="T23" fmla="*/ 1432418 h 492"/>
              <a:gd name="T24" fmla="*/ 638577 w 544"/>
              <a:gd name="T25" fmla="*/ 1512231 h 492"/>
              <a:gd name="T26" fmla="*/ 688466 w 544"/>
              <a:gd name="T27" fmla="*/ 1587842 h 492"/>
              <a:gd name="T28" fmla="*/ 738355 w 544"/>
              <a:gd name="T29" fmla="*/ 1659253 h 492"/>
              <a:gd name="T30" fmla="*/ 788244 w 544"/>
              <a:gd name="T31" fmla="*/ 1722263 h 492"/>
              <a:gd name="T32" fmla="*/ 838133 w 544"/>
              <a:gd name="T33" fmla="*/ 1781072 h 492"/>
              <a:gd name="T34" fmla="*/ 888022 w 544"/>
              <a:gd name="T35" fmla="*/ 1835680 h 492"/>
              <a:gd name="T36" fmla="*/ 937910 w 544"/>
              <a:gd name="T37" fmla="*/ 1881887 h 492"/>
              <a:gd name="T38" fmla="*/ 987799 w 544"/>
              <a:gd name="T39" fmla="*/ 1923893 h 492"/>
              <a:gd name="T40" fmla="*/ 1037688 w 544"/>
              <a:gd name="T41" fmla="*/ 1961699 h 492"/>
              <a:gd name="T42" fmla="*/ 1087577 w 544"/>
              <a:gd name="T43" fmla="*/ 1995304 h 492"/>
              <a:gd name="T44" fmla="*/ 1137466 w 544"/>
              <a:gd name="T45" fmla="*/ 2020508 h 492"/>
              <a:gd name="T46" fmla="*/ 1187355 w 544"/>
              <a:gd name="T47" fmla="*/ 2041511 h 492"/>
              <a:gd name="T48" fmla="*/ 1237243 w 544"/>
              <a:gd name="T49" fmla="*/ 2054113 h 492"/>
              <a:gd name="T50" fmla="*/ 1287133 w 544"/>
              <a:gd name="T51" fmla="*/ 2062514 h 492"/>
              <a:gd name="T52" fmla="*/ 1337021 w 544"/>
              <a:gd name="T53" fmla="*/ 2066715 h 492"/>
              <a:gd name="T54" fmla="*/ 1386910 w 544"/>
              <a:gd name="T55" fmla="*/ 2066715 h 492"/>
              <a:gd name="T56" fmla="*/ 1436799 w 544"/>
              <a:gd name="T57" fmla="*/ 2058314 h 492"/>
              <a:gd name="T58" fmla="*/ 1486688 w 544"/>
              <a:gd name="T59" fmla="*/ 2045712 h 492"/>
              <a:gd name="T60" fmla="*/ 1536577 w 544"/>
              <a:gd name="T61" fmla="*/ 2028909 h 492"/>
              <a:gd name="T62" fmla="*/ 1586466 w 544"/>
              <a:gd name="T63" fmla="*/ 2003705 h 492"/>
              <a:gd name="T64" fmla="*/ 1636354 w 544"/>
              <a:gd name="T65" fmla="*/ 1974301 h 492"/>
              <a:gd name="T66" fmla="*/ 1686243 w 544"/>
              <a:gd name="T67" fmla="*/ 1940696 h 492"/>
              <a:gd name="T68" fmla="*/ 1736132 w 544"/>
              <a:gd name="T69" fmla="*/ 1898689 h 492"/>
              <a:gd name="T70" fmla="*/ 1786021 w 544"/>
              <a:gd name="T71" fmla="*/ 1852482 h 492"/>
              <a:gd name="T72" fmla="*/ 1835910 w 544"/>
              <a:gd name="T73" fmla="*/ 1802075 h 492"/>
              <a:gd name="T74" fmla="*/ 1885799 w 544"/>
              <a:gd name="T75" fmla="*/ 1747466 h 492"/>
              <a:gd name="T76" fmla="*/ 1935688 w 544"/>
              <a:gd name="T77" fmla="*/ 1684457 h 492"/>
              <a:gd name="T78" fmla="*/ 1985576 w 544"/>
              <a:gd name="T79" fmla="*/ 1617247 h 492"/>
              <a:gd name="T80" fmla="*/ 2035465 w 544"/>
              <a:gd name="T81" fmla="*/ 1541635 h 492"/>
              <a:gd name="T82" fmla="*/ 2085354 w 544"/>
              <a:gd name="T83" fmla="*/ 1461823 h 492"/>
              <a:gd name="T84" fmla="*/ 2135243 w 544"/>
              <a:gd name="T85" fmla="*/ 1377810 h 492"/>
              <a:gd name="T86" fmla="*/ 2185132 w 544"/>
              <a:gd name="T87" fmla="*/ 1289597 h 492"/>
              <a:gd name="T88" fmla="*/ 2235021 w 544"/>
              <a:gd name="T89" fmla="*/ 1192982 h 492"/>
              <a:gd name="T90" fmla="*/ 2284909 w 544"/>
              <a:gd name="T91" fmla="*/ 1092167 h 492"/>
              <a:gd name="T92" fmla="*/ 2334798 w 544"/>
              <a:gd name="T93" fmla="*/ 987150 h 492"/>
              <a:gd name="T94" fmla="*/ 2384687 w 544"/>
              <a:gd name="T95" fmla="*/ 873733 h 492"/>
              <a:gd name="T96" fmla="*/ 2434576 w 544"/>
              <a:gd name="T97" fmla="*/ 756115 h 492"/>
              <a:gd name="T98" fmla="*/ 2484465 w 544"/>
              <a:gd name="T99" fmla="*/ 634297 h 492"/>
              <a:gd name="T100" fmla="*/ 2534354 w 544"/>
              <a:gd name="T101" fmla="*/ 508277 h 492"/>
              <a:gd name="T102" fmla="*/ 2584243 w 544"/>
              <a:gd name="T103" fmla="*/ 373857 h 492"/>
              <a:gd name="T104" fmla="*/ 2634132 w 544"/>
              <a:gd name="T105" fmla="*/ 231035 h 492"/>
              <a:gd name="T106" fmla="*/ 2684021 w 544"/>
              <a:gd name="T107" fmla="*/ 88213 h 492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w 544"/>
              <a:gd name="T163" fmla="*/ 0 h 492"/>
              <a:gd name="T164" fmla="*/ 544 w 544"/>
              <a:gd name="T165" fmla="*/ 492 h 492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T162" t="T163" r="T164" b="T165"/>
            <a:pathLst>
              <a:path w="544" h="492">
                <a:moveTo>
                  <a:pt x="0" y="15"/>
                </a:moveTo>
                <a:lnTo>
                  <a:pt x="2" y="22"/>
                </a:lnTo>
                <a:lnTo>
                  <a:pt x="4" y="29"/>
                </a:lnTo>
                <a:lnTo>
                  <a:pt x="6" y="36"/>
                </a:lnTo>
                <a:lnTo>
                  <a:pt x="8" y="43"/>
                </a:lnTo>
                <a:lnTo>
                  <a:pt x="10" y="50"/>
                </a:lnTo>
                <a:lnTo>
                  <a:pt x="12" y="56"/>
                </a:lnTo>
                <a:lnTo>
                  <a:pt x="14" y="63"/>
                </a:lnTo>
                <a:lnTo>
                  <a:pt x="16" y="70"/>
                </a:lnTo>
                <a:lnTo>
                  <a:pt x="18" y="76"/>
                </a:lnTo>
                <a:lnTo>
                  <a:pt x="20" y="83"/>
                </a:lnTo>
                <a:lnTo>
                  <a:pt x="22" y="89"/>
                </a:lnTo>
                <a:lnTo>
                  <a:pt x="24" y="96"/>
                </a:lnTo>
                <a:lnTo>
                  <a:pt x="26" y="102"/>
                </a:lnTo>
                <a:lnTo>
                  <a:pt x="28" y="109"/>
                </a:lnTo>
                <a:lnTo>
                  <a:pt x="30" y="115"/>
                </a:lnTo>
                <a:lnTo>
                  <a:pt x="32" y="121"/>
                </a:lnTo>
                <a:lnTo>
                  <a:pt x="34" y="128"/>
                </a:lnTo>
                <a:lnTo>
                  <a:pt x="36" y="134"/>
                </a:lnTo>
                <a:lnTo>
                  <a:pt x="38" y="140"/>
                </a:lnTo>
                <a:lnTo>
                  <a:pt x="40" y="146"/>
                </a:lnTo>
                <a:lnTo>
                  <a:pt x="42" y="152"/>
                </a:lnTo>
                <a:lnTo>
                  <a:pt x="44" y="158"/>
                </a:lnTo>
                <a:lnTo>
                  <a:pt x="46" y="164"/>
                </a:lnTo>
                <a:lnTo>
                  <a:pt x="48" y="170"/>
                </a:lnTo>
                <a:lnTo>
                  <a:pt x="50" y="175"/>
                </a:lnTo>
                <a:lnTo>
                  <a:pt x="52" y="181"/>
                </a:lnTo>
                <a:lnTo>
                  <a:pt x="54" y="187"/>
                </a:lnTo>
                <a:lnTo>
                  <a:pt x="56" y="192"/>
                </a:lnTo>
                <a:lnTo>
                  <a:pt x="58" y="198"/>
                </a:lnTo>
                <a:lnTo>
                  <a:pt x="60" y="204"/>
                </a:lnTo>
                <a:lnTo>
                  <a:pt x="62" y="209"/>
                </a:lnTo>
                <a:lnTo>
                  <a:pt x="64" y="214"/>
                </a:lnTo>
                <a:lnTo>
                  <a:pt x="66" y="220"/>
                </a:lnTo>
                <a:lnTo>
                  <a:pt x="68" y="225"/>
                </a:lnTo>
                <a:lnTo>
                  <a:pt x="70" y="230"/>
                </a:lnTo>
                <a:lnTo>
                  <a:pt x="72" y="236"/>
                </a:lnTo>
                <a:lnTo>
                  <a:pt x="74" y="241"/>
                </a:lnTo>
                <a:lnTo>
                  <a:pt x="76" y="246"/>
                </a:lnTo>
                <a:lnTo>
                  <a:pt x="78" y="251"/>
                </a:lnTo>
                <a:lnTo>
                  <a:pt x="80" y="256"/>
                </a:lnTo>
                <a:lnTo>
                  <a:pt x="82" y="261"/>
                </a:lnTo>
                <a:lnTo>
                  <a:pt x="84" y="266"/>
                </a:lnTo>
                <a:lnTo>
                  <a:pt x="86" y="271"/>
                </a:lnTo>
                <a:lnTo>
                  <a:pt x="88" y="275"/>
                </a:lnTo>
                <a:lnTo>
                  <a:pt x="90" y="280"/>
                </a:lnTo>
                <a:lnTo>
                  <a:pt x="92" y="285"/>
                </a:lnTo>
                <a:lnTo>
                  <a:pt x="94" y="290"/>
                </a:lnTo>
                <a:lnTo>
                  <a:pt x="96" y="294"/>
                </a:lnTo>
                <a:lnTo>
                  <a:pt x="98" y="299"/>
                </a:lnTo>
                <a:lnTo>
                  <a:pt x="100" y="303"/>
                </a:lnTo>
                <a:lnTo>
                  <a:pt x="102" y="308"/>
                </a:lnTo>
                <a:lnTo>
                  <a:pt x="104" y="312"/>
                </a:lnTo>
                <a:lnTo>
                  <a:pt x="106" y="316"/>
                </a:lnTo>
                <a:lnTo>
                  <a:pt x="108" y="321"/>
                </a:lnTo>
                <a:lnTo>
                  <a:pt x="110" y="325"/>
                </a:lnTo>
                <a:lnTo>
                  <a:pt x="112" y="329"/>
                </a:lnTo>
                <a:lnTo>
                  <a:pt x="114" y="333"/>
                </a:lnTo>
                <a:lnTo>
                  <a:pt x="116" y="337"/>
                </a:lnTo>
                <a:lnTo>
                  <a:pt x="118" y="341"/>
                </a:lnTo>
                <a:lnTo>
                  <a:pt x="120" y="345"/>
                </a:lnTo>
                <a:lnTo>
                  <a:pt x="122" y="349"/>
                </a:lnTo>
                <a:lnTo>
                  <a:pt x="124" y="353"/>
                </a:lnTo>
                <a:lnTo>
                  <a:pt x="126" y="357"/>
                </a:lnTo>
                <a:lnTo>
                  <a:pt x="128" y="360"/>
                </a:lnTo>
                <a:lnTo>
                  <a:pt x="130" y="364"/>
                </a:lnTo>
                <a:lnTo>
                  <a:pt x="132" y="368"/>
                </a:lnTo>
                <a:lnTo>
                  <a:pt x="134" y="371"/>
                </a:lnTo>
                <a:lnTo>
                  <a:pt x="136" y="375"/>
                </a:lnTo>
                <a:lnTo>
                  <a:pt x="138" y="378"/>
                </a:lnTo>
                <a:lnTo>
                  <a:pt x="140" y="382"/>
                </a:lnTo>
                <a:lnTo>
                  <a:pt x="142" y="385"/>
                </a:lnTo>
                <a:lnTo>
                  <a:pt x="144" y="388"/>
                </a:lnTo>
                <a:lnTo>
                  <a:pt x="146" y="392"/>
                </a:lnTo>
                <a:lnTo>
                  <a:pt x="148" y="395"/>
                </a:lnTo>
                <a:lnTo>
                  <a:pt x="150" y="398"/>
                </a:lnTo>
                <a:lnTo>
                  <a:pt x="152" y="401"/>
                </a:lnTo>
                <a:lnTo>
                  <a:pt x="154" y="404"/>
                </a:lnTo>
                <a:lnTo>
                  <a:pt x="156" y="407"/>
                </a:lnTo>
                <a:lnTo>
                  <a:pt x="158" y="410"/>
                </a:lnTo>
                <a:lnTo>
                  <a:pt x="160" y="413"/>
                </a:lnTo>
                <a:lnTo>
                  <a:pt x="162" y="416"/>
                </a:lnTo>
                <a:lnTo>
                  <a:pt x="164" y="419"/>
                </a:lnTo>
                <a:lnTo>
                  <a:pt x="166" y="422"/>
                </a:lnTo>
                <a:lnTo>
                  <a:pt x="168" y="424"/>
                </a:lnTo>
                <a:lnTo>
                  <a:pt x="170" y="427"/>
                </a:lnTo>
                <a:lnTo>
                  <a:pt x="172" y="430"/>
                </a:lnTo>
                <a:lnTo>
                  <a:pt x="174" y="432"/>
                </a:lnTo>
                <a:lnTo>
                  <a:pt x="176" y="435"/>
                </a:lnTo>
                <a:lnTo>
                  <a:pt x="178" y="437"/>
                </a:lnTo>
                <a:lnTo>
                  <a:pt x="180" y="439"/>
                </a:lnTo>
                <a:lnTo>
                  <a:pt x="182" y="442"/>
                </a:lnTo>
                <a:lnTo>
                  <a:pt x="184" y="444"/>
                </a:lnTo>
                <a:lnTo>
                  <a:pt x="186" y="446"/>
                </a:lnTo>
                <a:lnTo>
                  <a:pt x="188" y="448"/>
                </a:lnTo>
                <a:lnTo>
                  <a:pt x="190" y="451"/>
                </a:lnTo>
                <a:lnTo>
                  <a:pt x="192" y="453"/>
                </a:lnTo>
                <a:lnTo>
                  <a:pt x="194" y="455"/>
                </a:lnTo>
                <a:lnTo>
                  <a:pt x="196" y="457"/>
                </a:lnTo>
                <a:lnTo>
                  <a:pt x="198" y="458"/>
                </a:lnTo>
                <a:lnTo>
                  <a:pt x="200" y="460"/>
                </a:lnTo>
                <a:lnTo>
                  <a:pt x="202" y="462"/>
                </a:lnTo>
                <a:lnTo>
                  <a:pt x="204" y="464"/>
                </a:lnTo>
                <a:lnTo>
                  <a:pt x="206" y="466"/>
                </a:lnTo>
                <a:lnTo>
                  <a:pt x="208" y="467"/>
                </a:lnTo>
                <a:lnTo>
                  <a:pt x="210" y="469"/>
                </a:lnTo>
                <a:lnTo>
                  <a:pt x="212" y="470"/>
                </a:lnTo>
                <a:lnTo>
                  <a:pt x="214" y="472"/>
                </a:lnTo>
                <a:lnTo>
                  <a:pt x="216" y="473"/>
                </a:lnTo>
                <a:lnTo>
                  <a:pt x="218" y="475"/>
                </a:lnTo>
                <a:lnTo>
                  <a:pt x="220" y="476"/>
                </a:lnTo>
                <a:lnTo>
                  <a:pt x="222" y="477"/>
                </a:lnTo>
                <a:lnTo>
                  <a:pt x="224" y="479"/>
                </a:lnTo>
                <a:lnTo>
                  <a:pt x="226" y="480"/>
                </a:lnTo>
                <a:lnTo>
                  <a:pt x="228" y="481"/>
                </a:lnTo>
                <a:lnTo>
                  <a:pt x="230" y="482"/>
                </a:lnTo>
                <a:lnTo>
                  <a:pt x="232" y="483"/>
                </a:lnTo>
                <a:lnTo>
                  <a:pt x="234" y="484"/>
                </a:lnTo>
                <a:lnTo>
                  <a:pt x="236" y="485"/>
                </a:lnTo>
                <a:lnTo>
                  <a:pt x="238" y="486"/>
                </a:lnTo>
                <a:lnTo>
                  <a:pt x="240" y="487"/>
                </a:lnTo>
                <a:lnTo>
                  <a:pt x="242" y="487"/>
                </a:lnTo>
                <a:lnTo>
                  <a:pt x="244" y="488"/>
                </a:lnTo>
                <a:lnTo>
                  <a:pt x="246" y="489"/>
                </a:lnTo>
                <a:lnTo>
                  <a:pt x="248" y="489"/>
                </a:lnTo>
                <a:lnTo>
                  <a:pt x="250" y="490"/>
                </a:lnTo>
                <a:lnTo>
                  <a:pt x="252" y="490"/>
                </a:lnTo>
                <a:lnTo>
                  <a:pt x="254" y="491"/>
                </a:lnTo>
                <a:lnTo>
                  <a:pt x="256" y="491"/>
                </a:lnTo>
                <a:lnTo>
                  <a:pt x="258" y="491"/>
                </a:lnTo>
                <a:lnTo>
                  <a:pt x="260" y="492"/>
                </a:lnTo>
                <a:lnTo>
                  <a:pt x="262" y="492"/>
                </a:lnTo>
                <a:lnTo>
                  <a:pt x="264" y="492"/>
                </a:lnTo>
                <a:lnTo>
                  <a:pt x="266" y="492"/>
                </a:lnTo>
                <a:lnTo>
                  <a:pt x="268" y="492"/>
                </a:lnTo>
                <a:lnTo>
                  <a:pt x="270" y="492"/>
                </a:lnTo>
                <a:lnTo>
                  <a:pt x="272" y="492"/>
                </a:lnTo>
                <a:lnTo>
                  <a:pt x="274" y="492"/>
                </a:lnTo>
                <a:lnTo>
                  <a:pt x="276" y="492"/>
                </a:lnTo>
                <a:lnTo>
                  <a:pt x="278" y="492"/>
                </a:lnTo>
                <a:lnTo>
                  <a:pt x="280" y="492"/>
                </a:lnTo>
                <a:lnTo>
                  <a:pt x="282" y="491"/>
                </a:lnTo>
                <a:lnTo>
                  <a:pt x="284" y="491"/>
                </a:lnTo>
                <a:lnTo>
                  <a:pt x="286" y="491"/>
                </a:lnTo>
                <a:lnTo>
                  <a:pt x="288" y="490"/>
                </a:lnTo>
                <a:lnTo>
                  <a:pt x="290" y="490"/>
                </a:lnTo>
                <a:lnTo>
                  <a:pt x="292" y="489"/>
                </a:lnTo>
                <a:lnTo>
                  <a:pt x="294" y="489"/>
                </a:lnTo>
                <a:lnTo>
                  <a:pt x="296" y="488"/>
                </a:lnTo>
                <a:lnTo>
                  <a:pt x="298" y="487"/>
                </a:lnTo>
                <a:lnTo>
                  <a:pt x="300" y="486"/>
                </a:lnTo>
                <a:lnTo>
                  <a:pt x="302" y="486"/>
                </a:lnTo>
                <a:lnTo>
                  <a:pt x="304" y="485"/>
                </a:lnTo>
                <a:lnTo>
                  <a:pt x="306" y="484"/>
                </a:lnTo>
                <a:lnTo>
                  <a:pt x="308" y="483"/>
                </a:lnTo>
                <a:lnTo>
                  <a:pt x="310" y="482"/>
                </a:lnTo>
                <a:lnTo>
                  <a:pt x="312" y="481"/>
                </a:lnTo>
                <a:lnTo>
                  <a:pt x="314" y="480"/>
                </a:lnTo>
                <a:lnTo>
                  <a:pt x="316" y="478"/>
                </a:lnTo>
                <a:lnTo>
                  <a:pt x="318" y="477"/>
                </a:lnTo>
                <a:lnTo>
                  <a:pt x="320" y="476"/>
                </a:lnTo>
                <a:lnTo>
                  <a:pt x="322" y="475"/>
                </a:lnTo>
                <a:lnTo>
                  <a:pt x="324" y="473"/>
                </a:lnTo>
                <a:lnTo>
                  <a:pt x="326" y="472"/>
                </a:lnTo>
                <a:lnTo>
                  <a:pt x="328" y="470"/>
                </a:lnTo>
                <a:lnTo>
                  <a:pt x="330" y="469"/>
                </a:lnTo>
                <a:lnTo>
                  <a:pt x="332" y="467"/>
                </a:lnTo>
                <a:lnTo>
                  <a:pt x="334" y="465"/>
                </a:lnTo>
                <a:lnTo>
                  <a:pt x="336" y="464"/>
                </a:lnTo>
                <a:lnTo>
                  <a:pt x="338" y="462"/>
                </a:lnTo>
                <a:lnTo>
                  <a:pt x="340" y="460"/>
                </a:lnTo>
                <a:lnTo>
                  <a:pt x="342" y="458"/>
                </a:lnTo>
                <a:lnTo>
                  <a:pt x="344" y="456"/>
                </a:lnTo>
                <a:lnTo>
                  <a:pt x="346" y="454"/>
                </a:lnTo>
                <a:lnTo>
                  <a:pt x="348" y="452"/>
                </a:lnTo>
                <a:lnTo>
                  <a:pt x="350" y="450"/>
                </a:lnTo>
                <a:lnTo>
                  <a:pt x="352" y="448"/>
                </a:lnTo>
                <a:lnTo>
                  <a:pt x="354" y="446"/>
                </a:lnTo>
                <a:lnTo>
                  <a:pt x="356" y="444"/>
                </a:lnTo>
                <a:lnTo>
                  <a:pt x="358" y="441"/>
                </a:lnTo>
                <a:lnTo>
                  <a:pt x="360" y="439"/>
                </a:lnTo>
                <a:lnTo>
                  <a:pt x="362" y="437"/>
                </a:lnTo>
                <a:lnTo>
                  <a:pt x="364" y="434"/>
                </a:lnTo>
                <a:lnTo>
                  <a:pt x="366" y="432"/>
                </a:lnTo>
                <a:lnTo>
                  <a:pt x="368" y="429"/>
                </a:lnTo>
                <a:lnTo>
                  <a:pt x="370" y="427"/>
                </a:lnTo>
                <a:lnTo>
                  <a:pt x="372" y="424"/>
                </a:lnTo>
                <a:lnTo>
                  <a:pt x="374" y="421"/>
                </a:lnTo>
                <a:lnTo>
                  <a:pt x="376" y="419"/>
                </a:lnTo>
                <a:lnTo>
                  <a:pt x="378" y="416"/>
                </a:lnTo>
                <a:lnTo>
                  <a:pt x="380" y="413"/>
                </a:lnTo>
                <a:lnTo>
                  <a:pt x="382" y="410"/>
                </a:lnTo>
                <a:lnTo>
                  <a:pt x="384" y="407"/>
                </a:lnTo>
                <a:lnTo>
                  <a:pt x="386" y="404"/>
                </a:lnTo>
                <a:lnTo>
                  <a:pt x="388" y="401"/>
                </a:lnTo>
                <a:lnTo>
                  <a:pt x="390" y="398"/>
                </a:lnTo>
                <a:lnTo>
                  <a:pt x="392" y="395"/>
                </a:lnTo>
                <a:lnTo>
                  <a:pt x="394" y="391"/>
                </a:lnTo>
                <a:lnTo>
                  <a:pt x="396" y="388"/>
                </a:lnTo>
                <a:lnTo>
                  <a:pt x="398" y="385"/>
                </a:lnTo>
                <a:lnTo>
                  <a:pt x="400" y="381"/>
                </a:lnTo>
                <a:lnTo>
                  <a:pt x="402" y="378"/>
                </a:lnTo>
                <a:lnTo>
                  <a:pt x="404" y="374"/>
                </a:lnTo>
                <a:lnTo>
                  <a:pt x="406" y="371"/>
                </a:lnTo>
                <a:lnTo>
                  <a:pt x="408" y="367"/>
                </a:lnTo>
                <a:lnTo>
                  <a:pt x="410" y="364"/>
                </a:lnTo>
                <a:lnTo>
                  <a:pt x="412" y="360"/>
                </a:lnTo>
                <a:lnTo>
                  <a:pt x="414" y="356"/>
                </a:lnTo>
                <a:lnTo>
                  <a:pt x="416" y="352"/>
                </a:lnTo>
                <a:lnTo>
                  <a:pt x="418" y="348"/>
                </a:lnTo>
                <a:lnTo>
                  <a:pt x="420" y="345"/>
                </a:lnTo>
                <a:lnTo>
                  <a:pt x="422" y="341"/>
                </a:lnTo>
                <a:lnTo>
                  <a:pt x="424" y="337"/>
                </a:lnTo>
                <a:lnTo>
                  <a:pt x="426" y="333"/>
                </a:lnTo>
                <a:lnTo>
                  <a:pt x="428" y="328"/>
                </a:lnTo>
                <a:lnTo>
                  <a:pt x="430" y="324"/>
                </a:lnTo>
                <a:lnTo>
                  <a:pt x="432" y="320"/>
                </a:lnTo>
                <a:lnTo>
                  <a:pt x="434" y="316"/>
                </a:lnTo>
                <a:lnTo>
                  <a:pt x="436" y="311"/>
                </a:lnTo>
                <a:lnTo>
                  <a:pt x="438" y="307"/>
                </a:lnTo>
                <a:lnTo>
                  <a:pt x="440" y="303"/>
                </a:lnTo>
                <a:lnTo>
                  <a:pt x="442" y="298"/>
                </a:lnTo>
                <a:lnTo>
                  <a:pt x="444" y="294"/>
                </a:lnTo>
                <a:lnTo>
                  <a:pt x="446" y="289"/>
                </a:lnTo>
                <a:lnTo>
                  <a:pt x="448" y="284"/>
                </a:lnTo>
                <a:lnTo>
                  <a:pt x="450" y="280"/>
                </a:lnTo>
                <a:lnTo>
                  <a:pt x="452" y="275"/>
                </a:lnTo>
                <a:lnTo>
                  <a:pt x="454" y="270"/>
                </a:lnTo>
                <a:lnTo>
                  <a:pt x="456" y="265"/>
                </a:lnTo>
                <a:lnTo>
                  <a:pt x="458" y="260"/>
                </a:lnTo>
                <a:lnTo>
                  <a:pt x="460" y="255"/>
                </a:lnTo>
                <a:lnTo>
                  <a:pt x="462" y="250"/>
                </a:lnTo>
                <a:lnTo>
                  <a:pt x="464" y="245"/>
                </a:lnTo>
                <a:lnTo>
                  <a:pt x="466" y="240"/>
                </a:lnTo>
                <a:lnTo>
                  <a:pt x="468" y="235"/>
                </a:lnTo>
                <a:lnTo>
                  <a:pt x="470" y="230"/>
                </a:lnTo>
                <a:lnTo>
                  <a:pt x="472" y="224"/>
                </a:lnTo>
                <a:lnTo>
                  <a:pt x="474" y="219"/>
                </a:lnTo>
                <a:lnTo>
                  <a:pt x="476" y="214"/>
                </a:lnTo>
                <a:lnTo>
                  <a:pt x="478" y="208"/>
                </a:lnTo>
                <a:lnTo>
                  <a:pt x="480" y="203"/>
                </a:lnTo>
                <a:lnTo>
                  <a:pt x="482" y="197"/>
                </a:lnTo>
                <a:lnTo>
                  <a:pt x="484" y="192"/>
                </a:lnTo>
                <a:lnTo>
                  <a:pt x="486" y="186"/>
                </a:lnTo>
                <a:lnTo>
                  <a:pt x="488" y="180"/>
                </a:lnTo>
                <a:lnTo>
                  <a:pt x="490" y="175"/>
                </a:lnTo>
                <a:lnTo>
                  <a:pt x="492" y="169"/>
                </a:lnTo>
                <a:lnTo>
                  <a:pt x="494" y="163"/>
                </a:lnTo>
                <a:lnTo>
                  <a:pt x="496" y="157"/>
                </a:lnTo>
                <a:lnTo>
                  <a:pt x="498" y="151"/>
                </a:lnTo>
                <a:lnTo>
                  <a:pt x="500" y="145"/>
                </a:lnTo>
                <a:lnTo>
                  <a:pt x="502" y="139"/>
                </a:lnTo>
                <a:lnTo>
                  <a:pt x="504" y="133"/>
                </a:lnTo>
                <a:lnTo>
                  <a:pt x="506" y="127"/>
                </a:lnTo>
                <a:lnTo>
                  <a:pt x="508" y="121"/>
                </a:lnTo>
                <a:lnTo>
                  <a:pt x="510" y="114"/>
                </a:lnTo>
                <a:lnTo>
                  <a:pt x="512" y="108"/>
                </a:lnTo>
                <a:lnTo>
                  <a:pt x="514" y="102"/>
                </a:lnTo>
                <a:lnTo>
                  <a:pt x="516" y="95"/>
                </a:lnTo>
                <a:lnTo>
                  <a:pt x="518" y="89"/>
                </a:lnTo>
                <a:lnTo>
                  <a:pt x="520" y="82"/>
                </a:lnTo>
                <a:lnTo>
                  <a:pt x="522" y="76"/>
                </a:lnTo>
                <a:lnTo>
                  <a:pt x="524" y="69"/>
                </a:lnTo>
                <a:lnTo>
                  <a:pt x="526" y="62"/>
                </a:lnTo>
                <a:lnTo>
                  <a:pt x="528" y="55"/>
                </a:lnTo>
                <a:lnTo>
                  <a:pt x="530" y="49"/>
                </a:lnTo>
                <a:lnTo>
                  <a:pt x="532" y="42"/>
                </a:lnTo>
                <a:lnTo>
                  <a:pt x="534" y="35"/>
                </a:lnTo>
                <a:lnTo>
                  <a:pt x="536" y="28"/>
                </a:lnTo>
                <a:lnTo>
                  <a:pt x="538" y="21"/>
                </a:lnTo>
                <a:lnTo>
                  <a:pt x="540" y="14"/>
                </a:lnTo>
                <a:lnTo>
                  <a:pt x="542" y="7"/>
                </a:lnTo>
                <a:lnTo>
                  <a:pt x="544" y="0"/>
                </a:lnTo>
              </a:path>
            </a:pathLst>
          </a:cu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CA"/>
          </a:p>
        </p:txBody>
      </p:sp>
      <p:graphicFrame>
        <p:nvGraphicFramePr>
          <p:cNvPr id="389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9144149"/>
              </p:ext>
            </p:extLst>
          </p:nvPr>
        </p:nvGraphicFramePr>
        <p:xfrm>
          <a:off x="1193750" y="4368453"/>
          <a:ext cx="2846388" cy="615950"/>
        </p:xfrm>
        <a:graphic>
          <a:graphicData uri="http://schemas.openxmlformats.org/presentationml/2006/ole">
            <p:oleObj spid="_x0000_s5126" name="Equation" r:id="rId8" imgW="1180588" imgH="253890" progId="Equation.DSMT4">
              <p:embed/>
            </p:oleObj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424640577"/>
              </p:ext>
            </p:extLst>
          </p:nvPr>
        </p:nvGraphicFramePr>
        <p:xfrm>
          <a:off x="1292175" y="5081241"/>
          <a:ext cx="2724150" cy="523875"/>
        </p:xfrm>
        <a:graphic>
          <a:graphicData uri="http://schemas.openxmlformats.org/presentationml/2006/ole">
            <p:oleObj spid="_x0000_s5127" name="Equation" r:id="rId9" imgW="1129810" imgH="215806" progId="Equation.DSMT4">
              <p:embed/>
            </p:oleObj>
          </a:graphicData>
        </a:graphic>
      </p:graphicFrame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4681351" y="6613525"/>
            <a:ext cx="43300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0"/>
              </a:rPr>
              <a:t>www.BCMath.ca</a:t>
            </a:r>
            <a:r>
              <a:rPr lang="en-US" sz="1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49160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89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 animBg="1"/>
      <p:bldP spid="15" grpId="0" animBg="1"/>
      <p:bldP spid="16" grpId="0"/>
      <p:bldP spid="17" grpId="0"/>
      <p:bldP spid="19" grpId="0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14663" y="1937345"/>
            <a:ext cx="3933601" cy="4734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4" name="Group 77"/>
          <p:cNvGrpSpPr/>
          <p:nvPr/>
        </p:nvGrpSpPr>
        <p:grpSpPr>
          <a:xfrm>
            <a:off x="3523922" y="1937345"/>
            <a:ext cx="2848278" cy="4180285"/>
            <a:chOff x="3100388" y="1106488"/>
            <a:chExt cx="3327400" cy="3743325"/>
          </a:xfrm>
        </p:grpSpPr>
        <p:sp>
          <p:nvSpPr>
            <p:cNvPr id="79" name="Freeform 46"/>
            <p:cNvSpPr>
              <a:spLocks/>
            </p:cNvSpPr>
            <p:nvPr/>
          </p:nvSpPr>
          <p:spPr bwMode="auto">
            <a:xfrm>
              <a:off x="3140075" y="1106488"/>
              <a:ext cx="3287713" cy="3743325"/>
            </a:xfrm>
            <a:custGeom>
              <a:avLst/>
              <a:gdLst>
                <a:gd name="T0" fmla="*/ 12 w 828"/>
                <a:gd name="T1" fmla="*/ 40 h 393"/>
                <a:gd name="T2" fmla="*/ 26 w 828"/>
                <a:gd name="T3" fmla="*/ 65 h 393"/>
                <a:gd name="T4" fmla="*/ 40 w 828"/>
                <a:gd name="T5" fmla="*/ 88 h 393"/>
                <a:gd name="T6" fmla="*/ 54 w 828"/>
                <a:gd name="T7" fmla="*/ 111 h 393"/>
                <a:gd name="T8" fmla="*/ 68 w 828"/>
                <a:gd name="T9" fmla="*/ 133 h 393"/>
                <a:gd name="T10" fmla="*/ 82 w 828"/>
                <a:gd name="T11" fmla="*/ 154 h 393"/>
                <a:gd name="T12" fmla="*/ 96 w 828"/>
                <a:gd name="T13" fmla="*/ 174 h 393"/>
                <a:gd name="T14" fmla="*/ 110 w 828"/>
                <a:gd name="T15" fmla="*/ 193 h 393"/>
                <a:gd name="T16" fmla="*/ 124 w 828"/>
                <a:gd name="T17" fmla="*/ 211 h 393"/>
                <a:gd name="T18" fmla="*/ 138 w 828"/>
                <a:gd name="T19" fmla="*/ 229 h 393"/>
                <a:gd name="T20" fmla="*/ 152 w 828"/>
                <a:gd name="T21" fmla="*/ 245 h 393"/>
                <a:gd name="T22" fmla="*/ 166 w 828"/>
                <a:gd name="T23" fmla="*/ 261 h 393"/>
                <a:gd name="T24" fmla="*/ 180 w 828"/>
                <a:gd name="T25" fmla="*/ 276 h 393"/>
                <a:gd name="T26" fmla="*/ 194 w 828"/>
                <a:gd name="T27" fmla="*/ 290 h 393"/>
                <a:gd name="T28" fmla="*/ 208 w 828"/>
                <a:gd name="T29" fmla="*/ 303 h 393"/>
                <a:gd name="T30" fmla="*/ 222 w 828"/>
                <a:gd name="T31" fmla="*/ 315 h 393"/>
                <a:gd name="T32" fmla="*/ 236 w 828"/>
                <a:gd name="T33" fmla="*/ 326 h 393"/>
                <a:gd name="T34" fmla="*/ 250 w 828"/>
                <a:gd name="T35" fmla="*/ 337 h 393"/>
                <a:gd name="T36" fmla="*/ 264 w 828"/>
                <a:gd name="T37" fmla="*/ 346 h 393"/>
                <a:gd name="T38" fmla="*/ 278 w 828"/>
                <a:gd name="T39" fmla="*/ 355 h 393"/>
                <a:gd name="T40" fmla="*/ 292 w 828"/>
                <a:gd name="T41" fmla="*/ 363 h 393"/>
                <a:gd name="T42" fmla="*/ 306 w 828"/>
                <a:gd name="T43" fmla="*/ 370 h 393"/>
                <a:gd name="T44" fmla="*/ 320 w 828"/>
                <a:gd name="T45" fmla="*/ 376 h 393"/>
                <a:gd name="T46" fmla="*/ 334 w 828"/>
                <a:gd name="T47" fmla="*/ 381 h 393"/>
                <a:gd name="T48" fmla="*/ 348 w 828"/>
                <a:gd name="T49" fmla="*/ 385 h 393"/>
                <a:gd name="T50" fmla="*/ 362 w 828"/>
                <a:gd name="T51" fmla="*/ 388 h 393"/>
                <a:gd name="T52" fmla="*/ 376 w 828"/>
                <a:gd name="T53" fmla="*/ 391 h 393"/>
                <a:gd name="T54" fmla="*/ 390 w 828"/>
                <a:gd name="T55" fmla="*/ 392 h 393"/>
                <a:gd name="T56" fmla="*/ 404 w 828"/>
                <a:gd name="T57" fmla="*/ 393 h 393"/>
                <a:gd name="T58" fmla="*/ 418 w 828"/>
                <a:gd name="T59" fmla="*/ 393 h 393"/>
                <a:gd name="T60" fmla="*/ 432 w 828"/>
                <a:gd name="T61" fmla="*/ 392 h 393"/>
                <a:gd name="T62" fmla="*/ 446 w 828"/>
                <a:gd name="T63" fmla="*/ 390 h 393"/>
                <a:gd name="T64" fmla="*/ 460 w 828"/>
                <a:gd name="T65" fmla="*/ 387 h 393"/>
                <a:gd name="T66" fmla="*/ 474 w 828"/>
                <a:gd name="T67" fmla="*/ 384 h 393"/>
                <a:gd name="T68" fmla="*/ 488 w 828"/>
                <a:gd name="T69" fmla="*/ 379 h 393"/>
                <a:gd name="T70" fmla="*/ 502 w 828"/>
                <a:gd name="T71" fmla="*/ 374 h 393"/>
                <a:gd name="T72" fmla="*/ 516 w 828"/>
                <a:gd name="T73" fmla="*/ 368 h 393"/>
                <a:gd name="T74" fmla="*/ 530 w 828"/>
                <a:gd name="T75" fmla="*/ 360 h 393"/>
                <a:gd name="T76" fmla="*/ 544 w 828"/>
                <a:gd name="T77" fmla="*/ 352 h 393"/>
                <a:gd name="T78" fmla="*/ 558 w 828"/>
                <a:gd name="T79" fmla="*/ 344 h 393"/>
                <a:gd name="T80" fmla="*/ 572 w 828"/>
                <a:gd name="T81" fmla="*/ 334 h 393"/>
                <a:gd name="T82" fmla="*/ 586 w 828"/>
                <a:gd name="T83" fmla="*/ 323 h 393"/>
                <a:gd name="T84" fmla="*/ 600 w 828"/>
                <a:gd name="T85" fmla="*/ 312 h 393"/>
                <a:gd name="T86" fmla="*/ 614 w 828"/>
                <a:gd name="T87" fmla="*/ 299 h 393"/>
                <a:gd name="T88" fmla="*/ 628 w 828"/>
                <a:gd name="T89" fmla="*/ 286 h 393"/>
                <a:gd name="T90" fmla="*/ 642 w 828"/>
                <a:gd name="T91" fmla="*/ 272 h 393"/>
                <a:gd name="T92" fmla="*/ 656 w 828"/>
                <a:gd name="T93" fmla="*/ 257 h 393"/>
                <a:gd name="T94" fmla="*/ 670 w 828"/>
                <a:gd name="T95" fmla="*/ 241 h 393"/>
                <a:gd name="T96" fmla="*/ 684 w 828"/>
                <a:gd name="T97" fmla="*/ 224 h 393"/>
                <a:gd name="T98" fmla="*/ 698 w 828"/>
                <a:gd name="T99" fmla="*/ 206 h 393"/>
                <a:gd name="T100" fmla="*/ 712 w 828"/>
                <a:gd name="T101" fmla="*/ 188 h 393"/>
                <a:gd name="T102" fmla="*/ 726 w 828"/>
                <a:gd name="T103" fmla="*/ 168 h 393"/>
                <a:gd name="T104" fmla="*/ 740 w 828"/>
                <a:gd name="T105" fmla="*/ 148 h 393"/>
                <a:gd name="T106" fmla="*/ 754 w 828"/>
                <a:gd name="T107" fmla="*/ 127 h 393"/>
                <a:gd name="T108" fmla="*/ 768 w 828"/>
                <a:gd name="T109" fmla="*/ 105 h 393"/>
                <a:gd name="T110" fmla="*/ 782 w 828"/>
                <a:gd name="T111" fmla="*/ 82 h 393"/>
                <a:gd name="T112" fmla="*/ 796 w 828"/>
                <a:gd name="T113" fmla="*/ 58 h 393"/>
                <a:gd name="T114" fmla="*/ 810 w 828"/>
                <a:gd name="T115" fmla="*/ 33 h 393"/>
                <a:gd name="T116" fmla="*/ 824 w 828"/>
                <a:gd name="T117" fmla="*/ 8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828" h="393">
                  <a:moveTo>
                    <a:pt x="0" y="19"/>
                  </a:moveTo>
                  <a:lnTo>
                    <a:pt x="2" y="22"/>
                  </a:lnTo>
                  <a:lnTo>
                    <a:pt x="4" y="26"/>
                  </a:lnTo>
                  <a:lnTo>
                    <a:pt x="6" y="30"/>
                  </a:lnTo>
                  <a:lnTo>
                    <a:pt x="8" y="33"/>
                  </a:lnTo>
                  <a:lnTo>
                    <a:pt x="10" y="37"/>
                  </a:lnTo>
                  <a:lnTo>
                    <a:pt x="12" y="40"/>
                  </a:lnTo>
                  <a:lnTo>
                    <a:pt x="14" y="44"/>
                  </a:lnTo>
                  <a:lnTo>
                    <a:pt x="16" y="48"/>
                  </a:lnTo>
                  <a:lnTo>
                    <a:pt x="18" y="51"/>
                  </a:lnTo>
                  <a:lnTo>
                    <a:pt x="20" y="55"/>
                  </a:lnTo>
                  <a:lnTo>
                    <a:pt x="22" y="58"/>
                  </a:lnTo>
                  <a:lnTo>
                    <a:pt x="24" y="61"/>
                  </a:lnTo>
                  <a:lnTo>
                    <a:pt x="26" y="65"/>
                  </a:lnTo>
                  <a:lnTo>
                    <a:pt x="28" y="68"/>
                  </a:lnTo>
                  <a:lnTo>
                    <a:pt x="30" y="72"/>
                  </a:lnTo>
                  <a:lnTo>
                    <a:pt x="32" y="75"/>
                  </a:lnTo>
                  <a:lnTo>
                    <a:pt x="34" y="79"/>
                  </a:lnTo>
                  <a:lnTo>
                    <a:pt x="36" y="82"/>
                  </a:lnTo>
                  <a:lnTo>
                    <a:pt x="38" y="85"/>
                  </a:lnTo>
                  <a:lnTo>
                    <a:pt x="40" y="88"/>
                  </a:lnTo>
                  <a:lnTo>
                    <a:pt x="42" y="92"/>
                  </a:lnTo>
                  <a:lnTo>
                    <a:pt x="44" y="95"/>
                  </a:lnTo>
                  <a:lnTo>
                    <a:pt x="46" y="98"/>
                  </a:lnTo>
                  <a:lnTo>
                    <a:pt x="48" y="102"/>
                  </a:lnTo>
                  <a:lnTo>
                    <a:pt x="50" y="105"/>
                  </a:lnTo>
                  <a:lnTo>
                    <a:pt x="52" y="108"/>
                  </a:lnTo>
                  <a:lnTo>
                    <a:pt x="54" y="111"/>
                  </a:lnTo>
                  <a:lnTo>
                    <a:pt x="56" y="114"/>
                  </a:lnTo>
                  <a:lnTo>
                    <a:pt x="58" y="117"/>
                  </a:lnTo>
                  <a:lnTo>
                    <a:pt x="60" y="121"/>
                  </a:lnTo>
                  <a:lnTo>
                    <a:pt x="62" y="124"/>
                  </a:lnTo>
                  <a:lnTo>
                    <a:pt x="64" y="127"/>
                  </a:lnTo>
                  <a:lnTo>
                    <a:pt x="66" y="130"/>
                  </a:lnTo>
                  <a:lnTo>
                    <a:pt x="68" y="133"/>
                  </a:lnTo>
                  <a:lnTo>
                    <a:pt x="70" y="136"/>
                  </a:lnTo>
                  <a:lnTo>
                    <a:pt x="72" y="139"/>
                  </a:lnTo>
                  <a:lnTo>
                    <a:pt x="74" y="142"/>
                  </a:lnTo>
                  <a:lnTo>
                    <a:pt x="76" y="145"/>
                  </a:lnTo>
                  <a:lnTo>
                    <a:pt x="78" y="148"/>
                  </a:lnTo>
                  <a:lnTo>
                    <a:pt x="80" y="151"/>
                  </a:lnTo>
                  <a:lnTo>
                    <a:pt x="82" y="154"/>
                  </a:lnTo>
                  <a:lnTo>
                    <a:pt x="84" y="157"/>
                  </a:lnTo>
                  <a:lnTo>
                    <a:pt x="86" y="160"/>
                  </a:lnTo>
                  <a:lnTo>
                    <a:pt x="88" y="163"/>
                  </a:lnTo>
                  <a:lnTo>
                    <a:pt x="90" y="165"/>
                  </a:lnTo>
                  <a:lnTo>
                    <a:pt x="92" y="168"/>
                  </a:lnTo>
                  <a:lnTo>
                    <a:pt x="94" y="171"/>
                  </a:lnTo>
                  <a:lnTo>
                    <a:pt x="96" y="174"/>
                  </a:lnTo>
                  <a:lnTo>
                    <a:pt x="98" y="177"/>
                  </a:lnTo>
                  <a:lnTo>
                    <a:pt x="100" y="180"/>
                  </a:lnTo>
                  <a:lnTo>
                    <a:pt x="102" y="182"/>
                  </a:lnTo>
                  <a:lnTo>
                    <a:pt x="104" y="185"/>
                  </a:lnTo>
                  <a:lnTo>
                    <a:pt x="106" y="188"/>
                  </a:lnTo>
                  <a:lnTo>
                    <a:pt x="108" y="190"/>
                  </a:lnTo>
                  <a:lnTo>
                    <a:pt x="110" y="193"/>
                  </a:lnTo>
                  <a:lnTo>
                    <a:pt x="112" y="196"/>
                  </a:lnTo>
                  <a:lnTo>
                    <a:pt x="114" y="198"/>
                  </a:lnTo>
                  <a:lnTo>
                    <a:pt x="116" y="201"/>
                  </a:lnTo>
                  <a:lnTo>
                    <a:pt x="118" y="204"/>
                  </a:lnTo>
                  <a:lnTo>
                    <a:pt x="120" y="206"/>
                  </a:lnTo>
                  <a:lnTo>
                    <a:pt x="122" y="209"/>
                  </a:lnTo>
                  <a:lnTo>
                    <a:pt x="124" y="211"/>
                  </a:lnTo>
                  <a:lnTo>
                    <a:pt x="126" y="214"/>
                  </a:lnTo>
                  <a:lnTo>
                    <a:pt x="128" y="217"/>
                  </a:lnTo>
                  <a:lnTo>
                    <a:pt x="130" y="219"/>
                  </a:lnTo>
                  <a:lnTo>
                    <a:pt x="132" y="222"/>
                  </a:lnTo>
                  <a:lnTo>
                    <a:pt x="134" y="224"/>
                  </a:lnTo>
                  <a:lnTo>
                    <a:pt x="136" y="226"/>
                  </a:lnTo>
                  <a:lnTo>
                    <a:pt x="138" y="229"/>
                  </a:lnTo>
                  <a:lnTo>
                    <a:pt x="140" y="231"/>
                  </a:lnTo>
                  <a:lnTo>
                    <a:pt x="142" y="234"/>
                  </a:lnTo>
                  <a:lnTo>
                    <a:pt x="144" y="236"/>
                  </a:lnTo>
                  <a:lnTo>
                    <a:pt x="146" y="238"/>
                  </a:lnTo>
                  <a:lnTo>
                    <a:pt x="148" y="241"/>
                  </a:lnTo>
                  <a:lnTo>
                    <a:pt x="150" y="243"/>
                  </a:lnTo>
                  <a:lnTo>
                    <a:pt x="152" y="245"/>
                  </a:lnTo>
                  <a:lnTo>
                    <a:pt x="154" y="248"/>
                  </a:lnTo>
                  <a:lnTo>
                    <a:pt x="156" y="250"/>
                  </a:lnTo>
                  <a:lnTo>
                    <a:pt x="158" y="252"/>
                  </a:lnTo>
                  <a:lnTo>
                    <a:pt x="160" y="254"/>
                  </a:lnTo>
                  <a:lnTo>
                    <a:pt x="162" y="257"/>
                  </a:lnTo>
                  <a:lnTo>
                    <a:pt x="164" y="259"/>
                  </a:lnTo>
                  <a:lnTo>
                    <a:pt x="166" y="261"/>
                  </a:lnTo>
                  <a:lnTo>
                    <a:pt x="168" y="263"/>
                  </a:lnTo>
                  <a:lnTo>
                    <a:pt x="170" y="265"/>
                  </a:lnTo>
                  <a:lnTo>
                    <a:pt x="172" y="268"/>
                  </a:lnTo>
                  <a:lnTo>
                    <a:pt x="174" y="270"/>
                  </a:lnTo>
                  <a:lnTo>
                    <a:pt x="176" y="272"/>
                  </a:lnTo>
                  <a:lnTo>
                    <a:pt x="178" y="274"/>
                  </a:lnTo>
                  <a:lnTo>
                    <a:pt x="180" y="276"/>
                  </a:lnTo>
                  <a:lnTo>
                    <a:pt x="182" y="278"/>
                  </a:lnTo>
                  <a:lnTo>
                    <a:pt x="184" y="280"/>
                  </a:lnTo>
                  <a:lnTo>
                    <a:pt x="186" y="282"/>
                  </a:lnTo>
                  <a:lnTo>
                    <a:pt x="188" y="284"/>
                  </a:lnTo>
                  <a:lnTo>
                    <a:pt x="190" y="286"/>
                  </a:lnTo>
                  <a:lnTo>
                    <a:pt x="192" y="288"/>
                  </a:lnTo>
                  <a:lnTo>
                    <a:pt x="194" y="290"/>
                  </a:lnTo>
                  <a:lnTo>
                    <a:pt x="196" y="292"/>
                  </a:lnTo>
                  <a:lnTo>
                    <a:pt x="198" y="294"/>
                  </a:lnTo>
                  <a:lnTo>
                    <a:pt x="200" y="295"/>
                  </a:lnTo>
                  <a:lnTo>
                    <a:pt x="202" y="297"/>
                  </a:lnTo>
                  <a:lnTo>
                    <a:pt x="204" y="299"/>
                  </a:lnTo>
                  <a:lnTo>
                    <a:pt x="206" y="301"/>
                  </a:lnTo>
                  <a:lnTo>
                    <a:pt x="208" y="303"/>
                  </a:lnTo>
                  <a:lnTo>
                    <a:pt x="210" y="305"/>
                  </a:lnTo>
                  <a:lnTo>
                    <a:pt x="212" y="306"/>
                  </a:lnTo>
                  <a:lnTo>
                    <a:pt x="214" y="308"/>
                  </a:lnTo>
                  <a:lnTo>
                    <a:pt x="216" y="310"/>
                  </a:lnTo>
                  <a:lnTo>
                    <a:pt x="218" y="312"/>
                  </a:lnTo>
                  <a:lnTo>
                    <a:pt x="220" y="313"/>
                  </a:lnTo>
                  <a:lnTo>
                    <a:pt x="222" y="315"/>
                  </a:lnTo>
                  <a:lnTo>
                    <a:pt x="224" y="317"/>
                  </a:lnTo>
                  <a:lnTo>
                    <a:pt x="226" y="318"/>
                  </a:lnTo>
                  <a:lnTo>
                    <a:pt x="228" y="320"/>
                  </a:lnTo>
                  <a:lnTo>
                    <a:pt x="230" y="322"/>
                  </a:lnTo>
                  <a:lnTo>
                    <a:pt x="232" y="323"/>
                  </a:lnTo>
                  <a:lnTo>
                    <a:pt x="234" y="325"/>
                  </a:lnTo>
                  <a:lnTo>
                    <a:pt x="236" y="326"/>
                  </a:lnTo>
                  <a:lnTo>
                    <a:pt x="238" y="328"/>
                  </a:lnTo>
                  <a:lnTo>
                    <a:pt x="240" y="329"/>
                  </a:lnTo>
                  <a:lnTo>
                    <a:pt x="242" y="331"/>
                  </a:lnTo>
                  <a:lnTo>
                    <a:pt x="244" y="332"/>
                  </a:lnTo>
                  <a:lnTo>
                    <a:pt x="246" y="334"/>
                  </a:lnTo>
                  <a:lnTo>
                    <a:pt x="248" y="335"/>
                  </a:lnTo>
                  <a:lnTo>
                    <a:pt x="250" y="337"/>
                  </a:lnTo>
                  <a:lnTo>
                    <a:pt x="252" y="338"/>
                  </a:lnTo>
                  <a:lnTo>
                    <a:pt x="254" y="339"/>
                  </a:lnTo>
                  <a:lnTo>
                    <a:pt x="256" y="341"/>
                  </a:lnTo>
                  <a:lnTo>
                    <a:pt x="258" y="342"/>
                  </a:lnTo>
                  <a:lnTo>
                    <a:pt x="260" y="344"/>
                  </a:lnTo>
                  <a:lnTo>
                    <a:pt x="262" y="345"/>
                  </a:lnTo>
                  <a:lnTo>
                    <a:pt x="264" y="346"/>
                  </a:lnTo>
                  <a:lnTo>
                    <a:pt x="266" y="347"/>
                  </a:lnTo>
                  <a:lnTo>
                    <a:pt x="268" y="349"/>
                  </a:lnTo>
                  <a:lnTo>
                    <a:pt x="270" y="350"/>
                  </a:lnTo>
                  <a:lnTo>
                    <a:pt x="272" y="351"/>
                  </a:lnTo>
                  <a:lnTo>
                    <a:pt x="274" y="352"/>
                  </a:lnTo>
                  <a:lnTo>
                    <a:pt x="276" y="354"/>
                  </a:lnTo>
                  <a:lnTo>
                    <a:pt x="278" y="355"/>
                  </a:lnTo>
                  <a:lnTo>
                    <a:pt x="280" y="356"/>
                  </a:lnTo>
                  <a:lnTo>
                    <a:pt x="282" y="357"/>
                  </a:lnTo>
                  <a:lnTo>
                    <a:pt x="284" y="358"/>
                  </a:lnTo>
                  <a:lnTo>
                    <a:pt x="286" y="359"/>
                  </a:lnTo>
                  <a:lnTo>
                    <a:pt x="288" y="360"/>
                  </a:lnTo>
                  <a:lnTo>
                    <a:pt x="290" y="362"/>
                  </a:lnTo>
                  <a:lnTo>
                    <a:pt x="292" y="363"/>
                  </a:lnTo>
                  <a:lnTo>
                    <a:pt x="294" y="364"/>
                  </a:lnTo>
                  <a:lnTo>
                    <a:pt x="296" y="365"/>
                  </a:lnTo>
                  <a:lnTo>
                    <a:pt x="298" y="366"/>
                  </a:lnTo>
                  <a:lnTo>
                    <a:pt x="300" y="367"/>
                  </a:lnTo>
                  <a:lnTo>
                    <a:pt x="302" y="368"/>
                  </a:lnTo>
                  <a:lnTo>
                    <a:pt x="304" y="369"/>
                  </a:lnTo>
                  <a:lnTo>
                    <a:pt x="306" y="370"/>
                  </a:lnTo>
                  <a:lnTo>
                    <a:pt x="308" y="370"/>
                  </a:lnTo>
                  <a:lnTo>
                    <a:pt x="310" y="371"/>
                  </a:lnTo>
                  <a:lnTo>
                    <a:pt x="312" y="372"/>
                  </a:lnTo>
                  <a:lnTo>
                    <a:pt x="314" y="373"/>
                  </a:lnTo>
                  <a:lnTo>
                    <a:pt x="316" y="374"/>
                  </a:lnTo>
                  <a:lnTo>
                    <a:pt x="318" y="375"/>
                  </a:lnTo>
                  <a:lnTo>
                    <a:pt x="320" y="376"/>
                  </a:lnTo>
                  <a:lnTo>
                    <a:pt x="322" y="376"/>
                  </a:lnTo>
                  <a:lnTo>
                    <a:pt x="324" y="377"/>
                  </a:lnTo>
                  <a:lnTo>
                    <a:pt x="326" y="378"/>
                  </a:lnTo>
                  <a:lnTo>
                    <a:pt x="328" y="379"/>
                  </a:lnTo>
                  <a:lnTo>
                    <a:pt x="330" y="379"/>
                  </a:lnTo>
                  <a:lnTo>
                    <a:pt x="332" y="380"/>
                  </a:lnTo>
                  <a:lnTo>
                    <a:pt x="334" y="381"/>
                  </a:lnTo>
                  <a:lnTo>
                    <a:pt x="336" y="381"/>
                  </a:lnTo>
                  <a:lnTo>
                    <a:pt x="338" y="382"/>
                  </a:lnTo>
                  <a:lnTo>
                    <a:pt x="340" y="383"/>
                  </a:lnTo>
                  <a:lnTo>
                    <a:pt x="342" y="383"/>
                  </a:lnTo>
                  <a:lnTo>
                    <a:pt x="344" y="384"/>
                  </a:lnTo>
                  <a:lnTo>
                    <a:pt x="346" y="384"/>
                  </a:lnTo>
                  <a:lnTo>
                    <a:pt x="348" y="385"/>
                  </a:lnTo>
                  <a:lnTo>
                    <a:pt x="350" y="385"/>
                  </a:lnTo>
                  <a:lnTo>
                    <a:pt x="352" y="386"/>
                  </a:lnTo>
                  <a:lnTo>
                    <a:pt x="354" y="386"/>
                  </a:lnTo>
                  <a:lnTo>
                    <a:pt x="356" y="387"/>
                  </a:lnTo>
                  <a:lnTo>
                    <a:pt x="358" y="387"/>
                  </a:lnTo>
                  <a:lnTo>
                    <a:pt x="360" y="388"/>
                  </a:lnTo>
                  <a:lnTo>
                    <a:pt x="362" y="388"/>
                  </a:lnTo>
                  <a:lnTo>
                    <a:pt x="364" y="389"/>
                  </a:lnTo>
                  <a:lnTo>
                    <a:pt x="366" y="389"/>
                  </a:lnTo>
                  <a:lnTo>
                    <a:pt x="368" y="389"/>
                  </a:lnTo>
                  <a:lnTo>
                    <a:pt x="370" y="390"/>
                  </a:lnTo>
                  <a:lnTo>
                    <a:pt x="372" y="390"/>
                  </a:lnTo>
                  <a:lnTo>
                    <a:pt x="374" y="391"/>
                  </a:lnTo>
                  <a:lnTo>
                    <a:pt x="376" y="391"/>
                  </a:lnTo>
                  <a:lnTo>
                    <a:pt x="378" y="391"/>
                  </a:lnTo>
                  <a:lnTo>
                    <a:pt x="380" y="391"/>
                  </a:lnTo>
                  <a:lnTo>
                    <a:pt x="382" y="392"/>
                  </a:lnTo>
                  <a:lnTo>
                    <a:pt x="384" y="392"/>
                  </a:lnTo>
                  <a:lnTo>
                    <a:pt x="386" y="392"/>
                  </a:lnTo>
                  <a:lnTo>
                    <a:pt x="388" y="392"/>
                  </a:lnTo>
                  <a:lnTo>
                    <a:pt x="390" y="392"/>
                  </a:lnTo>
                  <a:lnTo>
                    <a:pt x="392" y="393"/>
                  </a:lnTo>
                  <a:lnTo>
                    <a:pt x="394" y="393"/>
                  </a:lnTo>
                  <a:lnTo>
                    <a:pt x="396" y="393"/>
                  </a:lnTo>
                  <a:lnTo>
                    <a:pt x="398" y="393"/>
                  </a:lnTo>
                  <a:lnTo>
                    <a:pt x="400" y="393"/>
                  </a:lnTo>
                  <a:lnTo>
                    <a:pt x="402" y="393"/>
                  </a:lnTo>
                  <a:lnTo>
                    <a:pt x="404" y="393"/>
                  </a:lnTo>
                  <a:lnTo>
                    <a:pt x="406" y="393"/>
                  </a:lnTo>
                  <a:lnTo>
                    <a:pt x="408" y="393"/>
                  </a:lnTo>
                  <a:lnTo>
                    <a:pt x="410" y="393"/>
                  </a:lnTo>
                  <a:lnTo>
                    <a:pt x="412" y="393"/>
                  </a:lnTo>
                  <a:lnTo>
                    <a:pt x="414" y="393"/>
                  </a:lnTo>
                  <a:lnTo>
                    <a:pt x="416" y="393"/>
                  </a:lnTo>
                  <a:lnTo>
                    <a:pt x="418" y="393"/>
                  </a:lnTo>
                  <a:lnTo>
                    <a:pt x="420" y="393"/>
                  </a:lnTo>
                  <a:lnTo>
                    <a:pt x="422" y="393"/>
                  </a:lnTo>
                  <a:lnTo>
                    <a:pt x="424" y="393"/>
                  </a:lnTo>
                  <a:lnTo>
                    <a:pt x="426" y="393"/>
                  </a:lnTo>
                  <a:lnTo>
                    <a:pt x="428" y="392"/>
                  </a:lnTo>
                  <a:lnTo>
                    <a:pt x="430" y="392"/>
                  </a:lnTo>
                  <a:lnTo>
                    <a:pt x="432" y="392"/>
                  </a:lnTo>
                  <a:lnTo>
                    <a:pt x="434" y="392"/>
                  </a:lnTo>
                  <a:lnTo>
                    <a:pt x="436" y="392"/>
                  </a:lnTo>
                  <a:lnTo>
                    <a:pt x="438" y="391"/>
                  </a:lnTo>
                  <a:lnTo>
                    <a:pt x="440" y="391"/>
                  </a:lnTo>
                  <a:lnTo>
                    <a:pt x="442" y="391"/>
                  </a:lnTo>
                  <a:lnTo>
                    <a:pt x="444" y="391"/>
                  </a:lnTo>
                  <a:lnTo>
                    <a:pt x="446" y="390"/>
                  </a:lnTo>
                  <a:lnTo>
                    <a:pt x="448" y="390"/>
                  </a:lnTo>
                  <a:lnTo>
                    <a:pt x="450" y="389"/>
                  </a:lnTo>
                  <a:lnTo>
                    <a:pt x="452" y="389"/>
                  </a:lnTo>
                  <a:lnTo>
                    <a:pt x="454" y="389"/>
                  </a:lnTo>
                  <a:lnTo>
                    <a:pt x="456" y="388"/>
                  </a:lnTo>
                  <a:lnTo>
                    <a:pt x="458" y="388"/>
                  </a:lnTo>
                  <a:lnTo>
                    <a:pt x="460" y="387"/>
                  </a:lnTo>
                  <a:lnTo>
                    <a:pt x="462" y="387"/>
                  </a:lnTo>
                  <a:lnTo>
                    <a:pt x="464" y="386"/>
                  </a:lnTo>
                  <a:lnTo>
                    <a:pt x="466" y="386"/>
                  </a:lnTo>
                  <a:lnTo>
                    <a:pt x="468" y="385"/>
                  </a:lnTo>
                  <a:lnTo>
                    <a:pt x="470" y="385"/>
                  </a:lnTo>
                  <a:lnTo>
                    <a:pt x="472" y="384"/>
                  </a:lnTo>
                  <a:lnTo>
                    <a:pt x="474" y="384"/>
                  </a:lnTo>
                  <a:lnTo>
                    <a:pt x="476" y="383"/>
                  </a:lnTo>
                  <a:lnTo>
                    <a:pt x="478" y="383"/>
                  </a:lnTo>
                  <a:lnTo>
                    <a:pt x="480" y="382"/>
                  </a:lnTo>
                  <a:lnTo>
                    <a:pt x="482" y="381"/>
                  </a:lnTo>
                  <a:lnTo>
                    <a:pt x="484" y="381"/>
                  </a:lnTo>
                  <a:lnTo>
                    <a:pt x="486" y="380"/>
                  </a:lnTo>
                  <a:lnTo>
                    <a:pt x="488" y="379"/>
                  </a:lnTo>
                  <a:lnTo>
                    <a:pt x="490" y="379"/>
                  </a:lnTo>
                  <a:lnTo>
                    <a:pt x="492" y="378"/>
                  </a:lnTo>
                  <a:lnTo>
                    <a:pt x="494" y="377"/>
                  </a:lnTo>
                  <a:lnTo>
                    <a:pt x="496" y="376"/>
                  </a:lnTo>
                  <a:lnTo>
                    <a:pt x="498" y="376"/>
                  </a:lnTo>
                  <a:lnTo>
                    <a:pt x="500" y="375"/>
                  </a:lnTo>
                  <a:lnTo>
                    <a:pt x="502" y="374"/>
                  </a:lnTo>
                  <a:lnTo>
                    <a:pt x="504" y="373"/>
                  </a:lnTo>
                  <a:lnTo>
                    <a:pt x="506" y="372"/>
                  </a:lnTo>
                  <a:lnTo>
                    <a:pt x="508" y="371"/>
                  </a:lnTo>
                  <a:lnTo>
                    <a:pt x="510" y="370"/>
                  </a:lnTo>
                  <a:lnTo>
                    <a:pt x="512" y="370"/>
                  </a:lnTo>
                  <a:lnTo>
                    <a:pt x="514" y="369"/>
                  </a:lnTo>
                  <a:lnTo>
                    <a:pt x="516" y="368"/>
                  </a:lnTo>
                  <a:lnTo>
                    <a:pt x="518" y="367"/>
                  </a:lnTo>
                  <a:lnTo>
                    <a:pt x="520" y="366"/>
                  </a:lnTo>
                  <a:lnTo>
                    <a:pt x="522" y="365"/>
                  </a:lnTo>
                  <a:lnTo>
                    <a:pt x="524" y="364"/>
                  </a:lnTo>
                  <a:lnTo>
                    <a:pt x="526" y="363"/>
                  </a:lnTo>
                  <a:lnTo>
                    <a:pt x="528" y="362"/>
                  </a:lnTo>
                  <a:lnTo>
                    <a:pt x="530" y="360"/>
                  </a:lnTo>
                  <a:lnTo>
                    <a:pt x="532" y="359"/>
                  </a:lnTo>
                  <a:lnTo>
                    <a:pt x="534" y="358"/>
                  </a:lnTo>
                  <a:lnTo>
                    <a:pt x="536" y="357"/>
                  </a:lnTo>
                  <a:lnTo>
                    <a:pt x="538" y="356"/>
                  </a:lnTo>
                  <a:lnTo>
                    <a:pt x="540" y="355"/>
                  </a:lnTo>
                  <a:lnTo>
                    <a:pt x="542" y="354"/>
                  </a:lnTo>
                  <a:lnTo>
                    <a:pt x="544" y="352"/>
                  </a:lnTo>
                  <a:lnTo>
                    <a:pt x="546" y="351"/>
                  </a:lnTo>
                  <a:lnTo>
                    <a:pt x="548" y="350"/>
                  </a:lnTo>
                  <a:lnTo>
                    <a:pt x="550" y="349"/>
                  </a:lnTo>
                  <a:lnTo>
                    <a:pt x="552" y="347"/>
                  </a:lnTo>
                  <a:lnTo>
                    <a:pt x="554" y="346"/>
                  </a:lnTo>
                  <a:lnTo>
                    <a:pt x="556" y="345"/>
                  </a:lnTo>
                  <a:lnTo>
                    <a:pt x="558" y="344"/>
                  </a:lnTo>
                  <a:lnTo>
                    <a:pt x="560" y="342"/>
                  </a:lnTo>
                  <a:lnTo>
                    <a:pt x="562" y="341"/>
                  </a:lnTo>
                  <a:lnTo>
                    <a:pt x="564" y="339"/>
                  </a:lnTo>
                  <a:lnTo>
                    <a:pt x="566" y="338"/>
                  </a:lnTo>
                  <a:lnTo>
                    <a:pt x="568" y="337"/>
                  </a:lnTo>
                  <a:lnTo>
                    <a:pt x="570" y="335"/>
                  </a:lnTo>
                  <a:lnTo>
                    <a:pt x="572" y="334"/>
                  </a:lnTo>
                  <a:lnTo>
                    <a:pt x="574" y="332"/>
                  </a:lnTo>
                  <a:lnTo>
                    <a:pt x="576" y="331"/>
                  </a:lnTo>
                  <a:lnTo>
                    <a:pt x="578" y="329"/>
                  </a:lnTo>
                  <a:lnTo>
                    <a:pt x="580" y="328"/>
                  </a:lnTo>
                  <a:lnTo>
                    <a:pt x="582" y="326"/>
                  </a:lnTo>
                  <a:lnTo>
                    <a:pt x="584" y="325"/>
                  </a:lnTo>
                  <a:lnTo>
                    <a:pt x="586" y="323"/>
                  </a:lnTo>
                  <a:lnTo>
                    <a:pt x="588" y="322"/>
                  </a:lnTo>
                  <a:lnTo>
                    <a:pt x="590" y="320"/>
                  </a:lnTo>
                  <a:lnTo>
                    <a:pt x="592" y="318"/>
                  </a:lnTo>
                  <a:lnTo>
                    <a:pt x="594" y="317"/>
                  </a:lnTo>
                  <a:lnTo>
                    <a:pt x="596" y="315"/>
                  </a:lnTo>
                  <a:lnTo>
                    <a:pt x="598" y="313"/>
                  </a:lnTo>
                  <a:lnTo>
                    <a:pt x="600" y="312"/>
                  </a:lnTo>
                  <a:lnTo>
                    <a:pt x="602" y="310"/>
                  </a:lnTo>
                  <a:lnTo>
                    <a:pt x="604" y="308"/>
                  </a:lnTo>
                  <a:lnTo>
                    <a:pt x="606" y="306"/>
                  </a:lnTo>
                  <a:lnTo>
                    <a:pt x="608" y="305"/>
                  </a:lnTo>
                  <a:lnTo>
                    <a:pt x="610" y="303"/>
                  </a:lnTo>
                  <a:lnTo>
                    <a:pt x="612" y="301"/>
                  </a:lnTo>
                  <a:lnTo>
                    <a:pt x="614" y="299"/>
                  </a:lnTo>
                  <a:lnTo>
                    <a:pt x="616" y="297"/>
                  </a:lnTo>
                  <a:lnTo>
                    <a:pt x="618" y="295"/>
                  </a:lnTo>
                  <a:lnTo>
                    <a:pt x="620" y="294"/>
                  </a:lnTo>
                  <a:lnTo>
                    <a:pt x="622" y="292"/>
                  </a:lnTo>
                  <a:lnTo>
                    <a:pt x="624" y="290"/>
                  </a:lnTo>
                  <a:lnTo>
                    <a:pt x="626" y="288"/>
                  </a:lnTo>
                  <a:lnTo>
                    <a:pt x="628" y="286"/>
                  </a:lnTo>
                  <a:lnTo>
                    <a:pt x="630" y="284"/>
                  </a:lnTo>
                  <a:lnTo>
                    <a:pt x="632" y="282"/>
                  </a:lnTo>
                  <a:lnTo>
                    <a:pt x="634" y="280"/>
                  </a:lnTo>
                  <a:lnTo>
                    <a:pt x="636" y="278"/>
                  </a:lnTo>
                  <a:lnTo>
                    <a:pt x="638" y="276"/>
                  </a:lnTo>
                  <a:lnTo>
                    <a:pt x="640" y="274"/>
                  </a:lnTo>
                  <a:lnTo>
                    <a:pt x="642" y="272"/>
                  </a:lnTo>
                  <a:lnTo>
                    <a:pt x="644" y="270"/>
                  </a:lnTo>
                  <a:lnTo>
                    <a:pt x="646" y="268"/>
                  </a:lnTo>
                  <a:lnTo>
                    <a:pt x="648" y="265"/>
                  </a:lnTo>
                  <a:lnTo>
                    <a:pt x="650" y="263"/>
                  </a:lnTo>
                  <a:lnTo>
                    <a:pt x="652" y="261"/>
                  </a:lnTo>
                  <a:lnTo>
                    <a:pt x="654" y="259"/>
                  </a:lnTo>
                  <a:lnTo>
                    <a:pt x="656" y="257"/>
                  </a:lnTo>
                  <a:lnTo>
                    <a:pt x="658" y="254"/>
                  </a:lnTo>
                  <a:lnTo>
                    <a:pt x="660" y="252"/>
                  </a:lnTo>
                  <a:lnTo>
                    <a:pt x="662" y="250"/>
                  </a:lnTo>
                  <a:lnTo>
                    <a:pt x="664" y="248"/>
                  </a:lnTo>
                  <a:lnTo>
                    <a:pt x="666" y="245"/>
                  </a:lnTo>
                  <a:lnTo>
                    <a:pt x="668" y="243"/>
                  </a:lnTo>
                  <a:lnTo>
                    <a:pt x="670" y="241"/>
                  </a:lnTo>
                  <a:lnTo>
                    <a:pt x="672" y="238"/>
                  </a:lnTo>
                  <a:lnTo>
                    <a:pt x="674" y="236"/>
                  </a:lnTo>
                  <a:lnTo>
                    <a:pt x="676" y="234"/>
                  </a:lnTo>
                  <a:lnTo>
                    <a:pt x="678" y="231"/>
                  </a:lnTo>
                  <a:lnTo>
                    <a:pt x="680" y="229"/>
                  </a:lnTo>
                  <a:lnTo>
                    <a:pt x="682" y="226"/>
                  </a:lnTo>
                  <a:lnTo>
                    <a:pt x="684" y="224"/>
                  </a:lnTo>
                  <a:lnTo>
                    <a:pt x="686" y="222"/>
                  </a:lnTo>
                  <a:lnTo>
                    <a:pt x="688" y="219"/>
                  </a:lnTo>
                  <a:lnTo>
                    <a:pt x="690" y="217"/>
                  </a:lnTo>
                  <a:lnTo>
                    <a:pt x="692" y="214"/>
                  </a:lnTo>
                  <a:lnTo>
                    <a:pt x="694" y="211"/>
                  </a:lnTo>
                  <a:lnTo>
                    <a:pt x="696" y="209"/>
                  </a:lnTo>
                  <a:lnTo>
                    <a:pt x="698" y="206"/>
                  </a:lnTo>
                  <a:lnTo>
                    <a:pt x="700" y="204"/>
                  </a:lnTo>
                  <a:lnTo>
                    <a:pt x="702" y="201"/>
                  </a:lnTo>
                  <a:lnTo>
                    <a:pt x="704" y="198"/>
                  </a:lnTo>
                  <a:lnTo>
                    <a:pt x="706" y="196"/>
                  </a:lnTo>
                  <a:lnTo>
                    <a:pt x="708" y="193"/>
                  </a:lnTo>
                  <a:lnTo>
                    <a:pt x="710" y="190"/>
                  </a:lnTo>
                  <a:lnTo>
                    <a:pt x="712" y="188"/>
                  </a:lnTo>
                  <a:lnTo>
                    <a:pt x="714" y="185"/>
                  </a:lnTo>
                  <a:lnTo>
                    <a:pt x="716" y="182"/>
                  </a:lnTo>
                  <a:lnTo>
                    <a:pt x="718" y="180"/>
                  </a:lnTo>
                  <a:lnTo>
                    <a:pt x="720" y="177"/>
                  </a:lnTo>
                  <a:lnTo>
                    <a:pt x="722" y="174"/>
                  </a:lnTo>
                  <a:lnTo>
                    <a:pt x="724" y="171"/>
                  </a:lnTo>
                  <a:lnTo>
                    <a:pt x="726" y="168"/>
                  </a:lnTo>
                  <a:lnTo>
                    <a:pt x="728" y="165"/>
                  </a:lnTo>
                  <a:lnTo>
                    <a:pt x="730" y="163"/>
                  </a:lnTo>
                  <a:lnTo>
                    <a:pt x="732" y="160"/>
                  </a:lnTo>
                  <a:lnTo>
                    <a:pt x="734" y="157"/>
                  </a:lnTo>
                  <a:lnTo>
                    <a:pt x="736" y="154"/>
                  </a:lnTo>
                  <a:lnTo>
                    <a:pt x="738" y="151"/>
                  </a:lnTo>
                  <a:lnTo>
                    <a:pt x="740" y="148"/>
                  </a:lnTo>
                  <a:lnTo>
                    <a:pt x="742" y="145"/>
                  </a:lnTo>
                  <a:lnTo>
                    <a:pt x="744" y="142"/>
                  </a:lnTo>
                  <a:lnTo>
                    <a:pt x="746" y="139"/>
                  </a:lnTo>
                  <a:lnTo>
                    <a:pt x="748" y="136"/>
                  </a:lnTo>
                  <a:lnTo>
                    <a:pt x="750" y="133"/>
                  </a:lnTo>
                  <a:lnTo>
                    <a:pt x="752" y="130"/>
                  </a:lnTo>
                  <a:lnTo>
                    <a:pt x="754" y="127"/>
                  </a:lnTo>
                  <a:lnTo>
                    <a:pt x="756" y="124"/>
                  </a:lnTo>
                  <a:lnTo>
                    <a:pt x="758" y="121"/>
                  </a:lnTo>
                  <a:lnTo>
                    <a:pt x="760" y="117"/>
                  </a:lnTo>
                  <a:lnTo>
                    <a:pt x="762" y="114"/>
                  </a:lnTo>
                  <a:lnTo>
                    <a:pt x="764" y="111"/>
                  </a:lnTo>
                  <a:lnTo>
                    <a:pt x="766" y="108"/>
                  </a:lnTo>
                  <a:lnTo>
                    <a:pt x="768" y="105"/>
                  </a:lnTo>
                  <a:lnTo>
                    <a:pt x="770" y="102"/>
                  </a:lnTo>
                  <a:lnTo>
                    <a:pt x="772" y="98"/>
                  </a:lnTo>
                  <a:lnTo>
                    <a:pt x="774" y="95"/>
                  </a:lnTo>
                  <a:lnTo>
                    <a:pt x="776" y="92"/>
                  </a:lnTo>
                  <a:lnTo>
                    <a:pt x="778" y="88"/>
                  </a:lnTo>
                  <a:lnTo>
                    <a:pt x="780" y="85"/>
                  </a:lnTo>
                  <a:lnTo>
                    <a:pt x="782" y="82"/>
                  </a:lnTo>
                  <a:lnTo>
                    <a:pt x="784" y="79"/>
                  </a:lnTo>
                  <a:lnTo>
                    <a:pt x="786" y="75"/>
                  </a:lnTo>
                  <a:lnTo>
                    <a:pt x="788" y="72"/>
                  </a:lnTo>
                  <a:lnTo>
                    <a:pt x="790" y="68"/>
                  </a:lnTo>
                  <a:lnTo>
                    <a:pt x="792" y="65"/>
                  </a:lnTo>
                  <a:lnTo>
                    <a:pt x="794" y="61"/>
                  </a:lnTo>
                  <a:lnTo>
                    <a:pt x="796" y="58"/>
                  </a:lnTo>
                  <a:lnTo>
                    <a:pt x="798" y="55"/>
                  </a:lnTo>
                  <a:lnTo>
                    <a:pt x="800" y="51"/>
                  </a:lnTo>
                  <a:lnTo>
                    <a:pt x="802" y="48"/>
                  </a:lnTo>
                  <a:lnTo>
                    <a:pt x="804" y="44"/>
                  </a:lnTo>
                  <a:lnTo>
                    <a:pt x="806" y="40"/>
                  </a:lnTo>
                  <a:lnTo>
                    <a:pt x="808" y="37"/>
                  </a:lnTo>
                  <a:lnTo>
                    <a:pt x="810" y="33"/>
                  </a:lnTo>
                  <a:lnTo>
                    <a:pt x="812" y="30"/>
                  </a:lnTo>
                  <a:lnTo>
                    <a:pt x="814" y="26"/>
                  </a:lnTo>
                  <a:lnTo>
                    <a:pt x="816" y="22"/>
                  </a:lnTo>
                  <a:lnTo>
                    <a:pt x="818" y="19"/>
                  </a:lnTo>
                  <a:lnTo>
                    <a:pt x="820" y="15"/>
                  </a:lnTo>
                  <a:lnTo>
                    <a:pt x="822" y="11"/>
                  </a:lnTo>
                  <a:lnTo>
                    <a:pt x="824" y="8"/>
                  </a:lnTo>
                  <a:lnTo>
                    <a:pt x="826" y="4"/>
                  </a:lnTo>
                  <a:lnTo>
                    <a:pt x="828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  <p:sp>
          <p:nvSpPr>
            <p:cNvPr id="80" name="Freeform 45"/>
            <p:cNvSpPr>
              <a:spLocks/>
            </p:cNvSpPr>
            <p:nvPr/>
          </p:nvSpPr>
          <p:spPr bwMode="auto">
            <a:xfrm>
              <a:off x="3100388" y="1106488"/>
              <a:ext cx="39688" cy="180975"/>
            </a:xfrm>
            <a:custGeom>
              <a:avLst/>
              <a:gdLst>
                <a:gd name="T0" fmla="*/ 10 w 10"/>
                <a:gd name="T1" fmla="*/ 19 h 19"/>
                <a:gd name="T2" fmla="*/ 8 w 10"/>
                <a:gd name="T3" fmla="*/ 15 h 19"/>
                <a:gd name="T4" fmla="*/ 6 w 10"/>
                <a:gd name="T5" fmla="*/ 11 h 19"/>
                <a:gd name="T6" fmla="*/ 4 w 10"/>
                <a:gd name="T7" fmla="*/ 8 h 19"/>
                <a:gd name="T8" fmla="*/ 2 w 10"/>
                <a:gd name="T9" fmla="*/ 4 h 19"/>
                <a:gd name="T10" fmla="*/ 0 w 10"/>
                <a:gd name="T11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" h="19">
                  <a:moveTo>
                    <a:pt x="10" y="19"/>
                  </a:moveTo>
                  <a:lnTo>
                    <a:pt x="8" y="15"/>
                  </a:lnTo>
                  <a:lnTo>
                    <a:pt x="6" y="11"/>
                  </a:lnTo>
                  <a:lnTo>
                    <a:pt x="4" y="8"/>
                  </a:lnTo>
                  <a:lnTo>
                    <a:pt x="2" y="4"/>
                  </a:lnTo>
                  <a:lnTo>
                    <a:pt x="0" y="0"/>
                  </a:lnTo>
                </a:path>
              </a:pathLst>
            </a:custGeom>
            <a:noFill/>
            <a:ln w="25400">
              <a:solidFill>
                <a:srgbClr val="FF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96944" cy="562074"/>
          </a:xfrm>
        </p:spPr>
        <p:txBody>
          <a:bodyPr/>
          <a:lstStyle/>
          <a:p>
            <a:r>
              <a:rPr lang="en-CA" dirty="0" smtClean="0"/>
              <a:t>IV) </a:t>
            </a:r>
            <a:r>
              <a:rPr lang="en-CA" dirty="0" smtClean="0"/>
              <a:t>Why is a Quadratic Function U-shaped?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3360" y="793656"/>
            <a:ext cx="8219256" cy="1224136"/>
          </a:xfrm>
        </p:spPr>
        <p:txBody>
          <a:bodyPr/>
          <a:lstStyle/>
          <a:p>
            <a:r>
              <a:rPr lang="en-CA" dirty="0" smtClean="0"/>
              <a:t>If we make a TOV, plot the coordinates, and connect the dots, the resulting shape is a Parabola</a:t>
            </a:r>
            <a:endParaRPr lang="en-CA" dirty="0"/>
          </a:p>
        </p:txBody>
      </p:sp>
      <p:graphicFrame>
        <p:nvGraphicFramePr>
          <p:cNvPr id="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51545523"/>
              </p:ext>
            </p:extLst>
          </p:nvPr>
        </p:nvGraphicFramePr>
        <p:xfrm>
          <a:off x="467544" y="2309495"/>
          <a:ext cx="1738313" cy="4535488"/>
        </p:xfrm>
        <a:graphic>
          <a:graphicData uri="http://schemas.openxmlformats.org/presentationml/2006/ole">
            <p:oleObj spid="_x0000_s7170" name="Equation" r:id="rId5" imgW="1485900" imgH="3873500" progId="Equation.DSMT4">
              <p:embed/>
            </p:oleObj>
          </a:graphicData>
        </a:graphic>
      </p:graphicFrame>
      <p:sp>
        <p:nvSpPr>
          <p:cNvPr id="29" name="Oval 49"/>
          <p:cNvSpPr>
            <a:spLocks noChangeArrowheads="1"/>
          </p:cNvSpPr>
          <p:nvPr/>
        </p:nvSpPr>
        <p:spPr bwMode="auto">
          <a:xfrm>
            <a:off x="4887647" y="6040230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0" name="Oval 50"/>
          <p:cNvSpPr>
            <a:spLocks noChangeArrowheads="1"/>
          </p:cNvSpPr>
          <p:nvPr/>
        </p:nvSpPr>
        <p:spPr bwMode="auto">
          <a:xfrm>
            <a:off x="5353304" y="5589240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1" name="Oval 51"/>
          <p:cNvSpPr>
            <a:spLocks noChangeArrowheads="1"/>
          </p:cNvSpPr>
          <p:nvPr/>
        </p:nvSpPr>
        <p:spPr bwMode="auto">
          <a:xfrm>
            <a:off x="4417200" y="5589240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2" name="Oval 52"/>
          <p:cNvSpPr>
            <a:spLocks noChangeArrowheads="1"/>
          </p:cNvSpPr>
          <p:nvPr/>
        </p:nvSpPr>
        <p:spPr bwMode="auto">
          <a:xfrm>
            <a:off x="5796136" y="4229099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3" name="Oval 53"/>
          <p:cNvSpPr>
            <a:spLocks noChangeArrowheads="1"/>
          </p:cNvSpPr>
          <p:nvPr/>
        </p:nvSpPr>
        <p:spPr bwMode="auto">
          <a:xfrm>
            <a:off x="3923928" y="4177099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4" name="Oval 54"/>
          <p:cNvSpPr>
            <a:spLocks noChangeArrowheads="1"/>
          </p:cNvSpPr>
          <p:nvPr/>
        </p:nvSpPr>
        <p:spPr bwMode="auto">
          <a:xfrm>
            <a:off x="3463508" y="1891349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sp>
        <p:nvSpPr>
          <p:cNvPr id="35" name="Oval 55"/>
          <p:cNvSpPr>
            <a:spLocks noChangeArrowheads="1"/>
          </p:cNvSpPr>
          <p:nvPr/>
        </p:nvSpPr>
        <p:spPr bwMode="auto">
          <a:xfrm>
            <a:off x="6294800" y="1859945"/>
            <a:ext cx="154800" cy="154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CA"/>
          </a:p>
        </p:txBody>
      </p:sp>
      <p:graphicFrame>
        <p:nvGraphicFramePr>
          <p:cNvPr id="8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241453026"/>
              </p:ext>
            </p:extLst>
          </p:nvPr>
        </p:nvGraphicFramePr>
        <p:xfrm>
          <a:off x="1611858" y="3001968"/>
          <a:ext cx="223838" cy="341312"/>
        </p:xfrm>
        <a:graphic>
          <a:graphicData uri="http://schemas.openxmlformats.org/presentationml/2006/ole">
            <p:oleObj spid="_x0000_s7171" name="Equation" r:id="rId6" imgW="190417" imgH="291973" progId="Equation.DSMT4">
              <p:embed/>
            </p:oleObj>
          </a:graphicData>
        </a:graphic>
      </p:graphicFrame>
      <p:graphicFrame>
        <p:nvGraphicFramePr>
          <p:cNvPr id="8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4103821641"/>
              </p:ext>
            </p:extLst>
          </p:nvPr>
        </p:nvGraphicFramePr>
        <p:xfrm>
          <a:off x="1619672" y="3559304"/>
          <a:ext cx="163512" cy="327025"/>
        </p:xfrm>
        <a:graphic>
          <a:graphicData uri="http://schemas.openxmlformats.org/presentationml/2006/ole">
            <p:oleObj spid="_x0000_s7172" name="Equation" r:id="rId7" imgW="139700" imgH="279400" progId="Equation.DSMT4">
              <p:embed/>
            </p:oleObj>
          </a:graphicData>
        </a:graphic>
      </p:graphicFrame>
      <p:graphicFrame>
        <p:nvGraphicFramePr>
          <p:cNvPr id="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9397867"/>
              </p:ext>
            </p:extLst>
          </p:nvPr>
        </p:nvGraphicFramePr>
        <p:xfrm>
          <a:off x="1598613" y="4116070"/>
          <a:ext cx="222250" cy="327025"/>
        </p:xfrm>
        <a:graphic>
          <a:graphicData uri="http://schemas.openxmlformats.org/presentationml/2006/ole">
            <p:oleObj spid="_x0000_s7173" name="Equation" r:id="rId8" imgW="190500" imgH="279400" progId="Equation.DSMT4">
              <p:embed/>
            </p:oleObj>
          </a:graphicData>
        </a:graphic>
      </p:graphicFrame>
      <p:graphicFrame>
        <p:nvGraphicFramePr>
          <p:cNvPr id="8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67768004"/>
              </p:ext>
            </p:extLst>
          </p:nvPr>
        </p:nvGraphicFramePr>
        <p:xfrm>
          <a:off x="1606550" y="4666933"/>
          <a:ext cx="222250" cy="341312"/>
        </p:xfrm>
        <a:graphic>
          <a:graphicData uri="http://schemas.openxmlformats.org/presentationml/2006/ole">
            <p:oleObj spid="_x0000_s7174" name="Equation" r:id="rId9" imgW="190417" imgH="291973" progId="Equation.DSMT4">
              <p:embed/>
            </p:oleObj>
          </a:graphicData>
        </a:graphic>
      </p:graphicFrame>
      <p:graphicFrame>
        <p:nvGraphicFramePr>
          <p:cNvPr id="8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482883599"/>
              </p:ext>
            </p:extLst>
          </p:nvPr>
        </p:nvGraphicFramePr>
        <p:xfrm>
          <a:off x="1643114" y="5231312"/>
          <a:ext cx="163512" cy="327025"/>
        </p:xfrm>
        <a:graphic>
          <a:graphicData uri="http://schemas.openxmlformats.org/presentationml/2006/ole">
            <p:oleObj spid="_x0000_s7175" name="Equation" r:id="rId10" imgW="139700" imgH="279400" progId="Equation.DSMT4">
              <p:embed/>
            </p:oleObj>
          </a:graphicData>
        </a:graphic>
      </p:graphicFrame>
      <p:graphicFrame>
        <p:nvGraphicFramePr>
          <p:cNvPr id="86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767004475"/>
              </p:ext>
            </p:extLst>
          </p:nvPr>
        </p:nvGraphicFramePr>
        <p:xfrm>
          <a:off x="1620838" y="5789295"/>
          <a:ext cx="223837" cy="327025"/>
        </p:xfrm>
        <a:graphic>
          <a:graphicData uri="http://schemas.openxmlformats.org/presentationml/2006/ole">
            <p:oleObj spid="_x0000_s7176" name="Equation" r:id="rId11" imgW="190500" imgH="279400" progId="Equation.DSMT4">
              <p:embed/>
            </p:oleObj>
          </a:graphicData>
        </a:graphic>
      </p:graphicFrame>
      <p:graphicFrame>
        <p:nvGraphicFramePr>
          <p:cNvPr id="8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344059512"/>
              </p:ext>
            </p:extLst>
          </p:nvPr>
        </p:nvGraphicFramePr>
        <p:xfrm>
          <a:off x="1613446" y="6340158"/>
          <a:ext cx="222250" cy="341312"/>
        </p:xfrm>
        <a:graphic>
          <a:graphicData uri="http://schemas.openxmlformats.org/presentationml/2006/ole">
            <p:oleObj spid="_x0000_s7177" name="Equation" r:id="rId12" imgW="190417" imgH="291973" progId="Equation.DSMT4">
              <p:embed/>
            </p:oleObj>
          </a:graphicData>
        </a:graphic>
      </p:graphicFrame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4681351" y="6613525"/>
            <a:ext cx="43300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13"/>
              </a:rPr>
              <a:t>www.BCMath.ca</a:t>
            </a:r>
            <a:r>
              <a:rPr lang="en-US" sz="1000" dirty="0"/>
              <a:t> </a:t>
            </a:r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630380" y="1624648"/>
          <a:ext cx="1472740" cy="779686"/>
        </p:xfrm>
        <a:graphic>
          <a:graphicData uri="http://schemas.openxmlformats.org/presentationml/2006/ole">
            <p:oleObj spid="_x0000_s7178" name="Equation" r:id="rId14" imgW="431640" imgH="228600" progId="Equation.DSMT4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2262817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Homework: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Assignment 5.5</a:t>
            </a:r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4681351" y="6613525"/>
            <a:ext cx="4330032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1000" dirty="0"/>
              <a:t>© Copyright all rights reserved to Homework depot: </a:t>
            </a:r>
            <a:r>
              <a:rPr lang="en-US" sz="1000" dirty="0">
                <a:hlinkClick r:id="rId3"/>
              </a:rPr>
              <a:t>www.BCMath.ca</a:t>
            </a:r>
            <a:r>
              <a:rPr lang="en-US" sz="1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ISPRING_SCORM_RATE_QUIZZES" val="0"/>
  <p:tag name="ISPRING_SCORM_PASSING_SCORE" val="100.0000000000"/>
  <p:tag name="GENSWF_OUTPUT_FILE_NAME" val="m9hc55"/>
  <p:tag name="ISPRING_RESOURCE_PATHS_HASH_2" val="95fcd39f34289c4bb4dd5a8603b992cb72d33fa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358</Words>
  <Application>Microsoft Office PowerPoint</Application>
  <PresentationFormat>On-screen Show (4:3)</PresentationFormat>
  <Paragraphs>90</Paragraphs>
  <Slides>9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Oriel</vt:lpstr>
      <vt:lpstr>MathType 5.0 Equation</vt:lpstr>
      <vt:lpstr>Equation</vt:lpstr>
      <vt:lpstr>MathType 6.0 Equation</vt:lpstr>
      <vt:lpstr>Section 5.5  Solving Inequalities with Squares</vt:lpstr>
      <vt:lpstr>Example: Solve the Following Inequalities:</vt:lpstr>
      <vt:lpstr>Solving Inequalities with Squares:</vt:lpstr>
      <vt:lpstr>Practice: Solve the Following Inequalities:</vt:lpstr>
      <vt:lpstr>II) Steps for Solving Inequalities with Factoring</vt:lpstr>
      <vt:lpstr>Practice: Solve the Inequality</vt:lpstr>
      <vt:lpstr>III) Developing an Inequality Equation:</vt:lpstr>
      <vt:lpstr>IV) Why is a Quadratic Function U-shaped?</vt:lpstr>
      <vt:lpstr>Homework: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5.5  Solving Inequalities with Squares</dc:title>
  <dc:creator>Danny Young</dc:creator>
  <cp:lastModifiedBy>Danny Young</cp:lastModifiedBy>
  <cp:revision>10</cp:revision>
  <dcterms:created xsi:type="dcterms:W3CDTF">2013-02-25T16:51:25Z</dcterms:created>
  <dcterms:modified xsi:type="dcterms:W3CDTF">2013-02-25T17:13:59Z</dcterms:modified>
</cp:coreProperties>
</file>